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62" r:id="rId1"/>
  </p:sldMasterIdLst>
  <p:notesMasterIdLst>
    <p:notesMasterId r:id="rId16"/>
  </p:notesMasterIdLst>
  <p:handoutMasterIdLst>
    <p:handoutMasterId r:id="rId17"/>
  </p:handoutMasterIdLst>
  <p:sldIdLst>
    <p:sldId id="595" r:id="rId2"/>
    <p:sldId id="600" r:id="rId3"/>
    <p:sldId id="601" r:id="rId4"/>
    <p:sldId id="602" r:id="rId5"/>
    <p:sldId id="615" r:id="rId6"/>
    <p:sldId id="610" r:id="rId7"/>
    <p:sldId id="604" r:id="rId8"/>
    <p:sldId id="608" r:id="rId9"/>
    <p:sldId id="609" r:id="rId10"/>
    <p:sldId id="614" r:id="rId11"/>
    <p:sldId id="611" r:id="rId12"/>
    <p:sldId id="612" r:id="rId13"/>
    <p:sldId id="607" r:id="rId14"/>
    <p:sldId id="616" r:id="rId15"/>
  </p:sldIdLst>
  <p:sldSz cx="9144000" cy="6858000" type="screen4x3"/>
  <p:notesSz cx="7302500" cy="9586913"/>
  <p:custDataLst>
    <p:tags r:id="rId18"/>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8"/>
    <a:srgbClr val="B3B3B3"/>
    <a:srgbClr val="D47676"/>
    <a:srgbClr val="BBBBE3"/>
    <a:srgbClr val="8F8FD1"/>
    <a:srgbClr val="8B3735"/>
    <a:srgbClr val="A8A8DC"/>
    <a:srgbClr val="7F7F7F"/>
    <a:srgbClr val="00000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2" autoAdjust="0"/>
    <p:restoredTop sz="86845" autoAdjust="0"/>
  </p:normalViewPr>
  <p:slideViewPr>
    <p:cSldViewPr snapToObjects="1">
      <p:cViewPr varScale="1">
        <p:scale>
          <a:sx n="155" d="100"/>
          <a:sy n="155" d="100"/>
        </p:scale>
        <p:origin x="1848" y="184"/>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notesViewPr>
    <p:cSldViewPr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tags" Target="tags/tag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0" name="Rectangle 2"/>
          <p:cNvSpPr>
            <a:spLocks noGrp="1" noChangeArrowheads="1"/>
          </p:cNvSpPr>
          <p:nvPr>
            <p:ph type="hdr" sz="quarter"/>
          </p:nvPr>
        </p:nvSpPr>
        <p:spPr bwMode="auto">
          <a:xfrm>
            <a:off x="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defTabSz="965200">
              <a:defRPr sz="1200" smtClean="0">
                <a:latin typeface="Times New Roman" pitchFamily="18" charset="0"/>
              </a:defRPr>
            </a:lvl1pPr>
          </a:lstStyle>
          <a:p>
            <a:pPr>
              <a:defRPr/>
            </a:pPr>
            <a:r>
              <a:rPr lang="en-US"/>
              <a:t>DAC 2001 Tutorial</a:t>
            </a:r>
          </a:p>
        </p:txBody>
      </p:sp>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2" name="Rectangle 4"/>
          <p:cNvSpPr>
            <a:spLocks noGrp="1" noChangeArrowheads="1"/>
          </p:cNvSpPr>
          <p:nvPr>
            <p:ph type="ftr" sz="quarter" idx="2"/>
          </p:nvPr>
        </p:nvSpPr>
        <p:spPr bwMode="auto">
          <a:xfrm>
            <a:off x="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defTabSz="965200">
              <a:defRPr sz="1200" smtClean="0">
                <a:latin typeface="Times New Roman" pitchFamily="18" charset="0"/>
                <a:cs typeface="Times New Roman" pitchFamily="18" charset="0"/>
              </a:defRPr>
            </a:lvl1pPr>
          </a:lstStyle>
          <a:p>
            <a:pPr>
              <a:defRPr/>
            </a:pPr>
            <a:r>
              <a:rPr lang="en-US"/>
              <a:t>©R.A. Rutenbar, 2001</a:t>
            </a:r>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2614196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10.png>
</file>

<file path=ppt/media/image12.png>
</file>

<file path=ppt/media/image120.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tiff>
</file>

<file path=ppt/media/image20.jpg>
</file>

<file path=ppt/media/image20.png>
</file>

<file path=ppt/media/image21.jpg>
</file>

<file path=ppt/media/image3.tiff>
</file>

<file path=ppt/media/image4.png>
</file>

<file path=ppt/media/image5.jpg>
</file>

<file path=ppt/media/image6.tiff>
</file>

<file path=ppt/media/image7.png>
</file>

<file path=ppt/media/image70.png>
</file>

<file path=ppt/media/image8.png>
</file>

<file path=ppt/media/image8.tiff>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6800"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08582" name="Rectangle 6"/>
          <p:cNvSpPr>
            <a:spLocks noGrp="1" noChangeArrowheads="1"/>
          </p:cNvSpPr>
          <p:nvPr>
            <p:ph type="ftr" sz="quarter" idx="4"/>
          </p:nvPr>
        </p:nvSpPr>
        <p:spPr bwMode="auto">
          <a:xfrm>
            <a:off x="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4000"/>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81086295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algorithm as it is</a:t>
            </a:r>
            <a:r>
              <a:rPr lang="en-US" baseline="0" dirty="0" smtClean="0"/>
              <a:t> in the literature, but we simply look at what it does -&gt; next slide</a:t>
            </a:r>
            <a:endParaRPr lang="en-US" dirty="0" smtClean="0"/>
          </a:p>
          <a:p>
            <a:endParaRPr lang="en-US" dirty="0" smtClean="0"/>
          </a:p>
          <a:p>
            <a:r>
              <a:rPr lang="en-US" dirty="0" smtClean="0"/>
              <a:t>DON</a:t>
            </a:r>
            <a:r>
              <a:rPr lang="mr-IN" dirty="0" smtClean="0"/>
              <a:t>’</a:t>
            </a:r>
            <a:r>
              <a:rPr lang="en-US" dirty="0" smtClean="0"/>
              <a:t>T SPEND MUCH TIME HERE</a:t>
            </a:r>
          </a:p>
          <a:p>
            <a:r>
              <a:rPr lang="en-US" dirty="0" smtClean="0"/>
              <a:t>10s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2</a:t>
            </a:fld>
            <a:endParaRPr lang="en-US"/>
          </a:p>
        </p:txBody>
      </p:sp>
    </p:spTree>
    <p:extLst>
      <p:ext uri="{BB962C8B-B14F-4D97-AF65-F5344CB8AC3E}">
        <p14:creationId xmlns:p14="http://schemas.microsoft.com/office/powerpoint/2010/main" val="497004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a:t>
            </a:r>
            <a:r>
              <a:rPr lang="en-US" baseline="30000" dirty="0" smtClean="0"/>
              <a:t>rd</a:t>
            </a:r>
            <a:r>
              <a:rPr lang="en-US" dirty="0" smtClean="0"/>
              <a:t> part: Most important part.</a:t>
            </a:r>
            <a:r>
              <a:rPr lang="en-US" baseline="0" dirty="0" smtClean="0"/>
              <a:t> Executed ~1000 loop iterations. 1.) compute affinities 2.) compute gradients &amp; update</a:t>
            </a:r>
          </a:p>
          <a:p>
            <a:r>
              <a:rPr lang="en-US" dirty="0" smtClean="0"/>
              <a:t>Most expensive part of the algorithm (call the most).</a:t>
            </a:r>
          </a:p>
          <a:p>
            <a:endParaRPr lang="en-US" dirty="0" smtClean="0"/>
          </a:p>
          <a:p>
            <a:r>
              <a:rPr lang="en-US" dirty="0" smtClean="0"/>
              <a:t>The</a:t>
            </a:r>
            <a:r>
              <a:rPr lang="en-US" baseline="0" dirty="0" smtClean="0"/>
              <a:t> first step on the training loop consist on computing the low dimensional affinities on the embedded space which is 2 dimensional.</a:t>
            </a:r>
          </a:p>
          <a:p>
            <a:r>
              <a:rPr lang="en-US" baseline="0" dirty="0" smtClean="0"/>
              <a:t>To compute it, it has been use the same approach previously used to compute the pairwise Euclidean distances for high dimensional vector but in this case, as the data has only 2 dimensions, the operational intensity is 1 and the performance memory bound.</a:t>
            </a:r>
          </a:p>
          <a:p>
            <a:endParaRPr lang="en-US" baseline="0" dirty="0" smtClean="0"/>
          </a:p>
          <a:p>
            <a:r>
              <a:rPr lang="en-US" baseline="0" dirty="0" smtClean="0"/>
              <a:t>The first approach to optimize the baseline code was to unfold the inner loops and use scalar replacement, but perform well for low input sizes but for larger ones perform worst than the baseline.</a:t>
            </a:r>
          </a:p>
          <a:p>
            <a:r>
              <a:rPr lang="en-US" baseline="0" dirty="0" smtClean="0"/>
              <a:t>The a </a:t>
            </a:r>
            <a:r>
              <a:rPr lang="en-US" baseline="0" dirty="0" err="1" smtClean="0"/>
              <a:t>microblocking</a:t>
            </a:r>
            <a:r>
              <a:rPr lang="en-US" baseline="0" dirty="0" smtClean="0"/>
              <a:t> completely unfolding an 8x8 pairwise points distance computation which let to better results.</a:t>
            </a:r>
          </a:p>
          <a:p>
            <a:r>
              <a:rPr lang="en-US" baseline="0" dirty="0" err="1" smtClean="0"/>
              <a:t>Vectorising</a:t>
            </a:r>
            <a:r>
              <a:rPr lang="en-US" baseline="0" dirty="0" smtClean="0"/>
              <a:t> this code improves even more the performance but the best performance of all is using a two level block (first 32x32 and inside this block compute by </a:t>
            </a:r>
            <a:r>
              <a:rPr lang="en-US" baseline="0" dirty="0" err="1" smtClean="0"/>
              <a:t>microblocks</a:t>
            </a:r>
            <a:r>
              <a:rPr lang="en-US" baseline="0" dirty="0" smtClean="0"/>
              <a:t> of 8x8).</a:t>
            </a:r>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11</a:t>
            </a:fld>
            <a:endParaRPr lang="en-US"/>
          </a:p>
        </p:txBody>
      </p:sp>
    </p:spTree>
    <p:extLst>
      <p:ext uri="{BB962C8B-B14F-4D97-AF65-F5344CB8AC3E}">
        <p14:creationId xmlns:p14="http://schemas.microsoft.com/office/powerpoint/2010/main" val="2138629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a:t>
            </a:r>
            <a:r>
              <a:rPr lang="en-US" baseline="0" dirty="0" smtClean="0"/>
              <a:t> part of the training loop, is given the pairwise affinities of the original space and the affinities of the embedding space previously computed, it computes a gradient for each point and update each point taking into account a momentum. Finally at the end of each training loop the embedding space has its mean subtracted.</a:t>
            </a:r>
          </a:p>
          <a:p>
            <a:r>
              <a:rPr lang="en-US" baseline="0" dirty="0" smtClean="0"/>
              <a:t>The first approach to improve the baseline has been to unfold the inner loops which improvement is insignificantly. The next approach has been to keep accumulators for the gradient computation and mean computation and the last one which gave the best results was using AVX registers to store the accumulators. </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12</a:t>
            </a:fld>
            <a:endParaRPr lang="en-US"/>
          </a:p>
        </p:txBody>
      </p:sp>
    </p:spTree>
    <p:extLst>
      <p:ext uri="{BB962C8B-B14F-4D97-AF65-F5344CB8AC3E}">
        <p14:creationId xmlns:p14="http://schemas.microsoft.com/office/powerpoint/2010/main" val="1620918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don’t know why this is so bad.</a:t>
            </a:r>
          </a:p>
          <a:p>
            <a:r>
              <a:rPr lang="en-US" baseline="0" dirty="0" smtClean="0"/>
              <a:t>3-4 x speedup, which is also reflected by the fact that the low dimensional affinities (the most expensive part) had a speedup of 4-5x.</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13</a:t>
            </a:fld>
            <a:endParaRPr lang="en-US"/>
          </a:p>
        </p:txBody>
      </p:sp>
    </p:spTree>
    <p:extLst>
      <p:ext uri="{BB962C8B-B14F-4D97-AF65-F5344CB8AC3E}">
        <p14:creationId xmlns:p14="http://schemas.microsoft.com/office/powerpoint/2010/main" val="1784248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 1 and 2 are now similarly expensive</a:t>
            </a:r>
            <a:r>
              <a:rPr lang="en-US" baseline="0" dirty="0" smtClean="0"/>
              <a:t> (before Part 1 was 5x Part 2)</a:t>
            </a:r>
          </a:p>
          <a:p>
            <a:r>
              <a:rPr lang="en-US" baseline="0" dirty="0" smtClean="0"/>
              <a:t>Part 3 is still the bottleneck, but significantly reduced.</a:t>
            </a:r>
          </a:p>
          <a:p>
            <a:endParaRPr lang="en-US" baseline="0" dirty="0" smtClean="0"/>
          </a:p>
          <a:p>
            <a:r>
              <a:rPr lang="en-US" baseline="0" dirty="0" smtClean="0"/>
              <a:t>Why we can’t do better? Part 3 is bottleneck and Part 3 </a:t>
            </a:r>
            <a:r>
              <a:rPr lang="en-US" baseline="0" smtClean="0"/>
              <a:t>is memory bound.</a:t>
            </a:r>
            <a:endParaRPr lang="en-US" dirty="0" smtClean="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14</a:t>
            </a:fld>
            <a:endParaRPr lang="en-US"/>
          </a:p>
        </p:txBody>
      </p:sp>
    </p:spTree>
    <p:extLst>
      <p:ext uri="{BB962C8B-B14F-4D97-AF65-F5344CB8AC3E}">
        <p14:creationId xmlns:p14="http://schemas.microsoft.com/office/powerpoint/2010/main" val="235987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images of handwritten</a:t>
            </a:r>
            <a:r>
              <a:rPr lang="en-US" baseline="0" dirty="0" smtClean="0"/>
              <a:t> </a:t>
            </a:r>
            <a:r>
              <a:rPr lang="en-US" dirty="0" smtClean="0"/>
              <a:t>digits </a:t>
            </a:r>
            <a:r>
              <a:rPr lang="en-US" baseline="0" dirty="0" smtClean="0"/>
              <a:t>(0 -9)</a:t>
            </a:r>
          </a:p>
          <a:p>
            <a:r>
              <a:rPr lang="en-US" baseline="0" dirty="0" smtClean="0"/>
              <a:t>They are very high dimensional vectors (784) and we don’t know any thing about the structure.</a:t>
            </a:r>
          </a:p>
          <a:p>
            <a:r>
              <a:rPr lang="en-US" baseline="0" dirty="0" smtClean="0"/>
              <a:t>The Algorithm gives us a low dimensional picture of the groups in that data set.</a:t>
            </a:r>
          </a:p>
          <a:p>
            <a:r>
              <a:rPr lang="en-US" baseline="0" dirty="0" smtClean="0"/>
              <a:t>Used for exploration of data sets in machine learning.</a:t>
            </a:r>
          </a:p>
          <a:p>
            <a:r>
              <a:rPr lang="en-US" baseline="0" dirty="0" smtClean="0"/>
              <a:t>20s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3</a:t>
            </a:fld>
            <a:endParaRPr lang="en-US"/>
          </a:p>
        </p:txBody>
      </p:sp>
    </p:spTree>
    <p:extLst>
      <p:ext uri="{BB962C8B-B14F-4D97-AF65-F5344CB8AC3E}">
        <p14:creationId xmlns:p14="http://schemas.microsoft.com/office/powerpoint/2010/main" val="13833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algorithm.</a:t>
            </a:r>
          </a:p>
          <a:p>
            <a:r>
              <a:rPr lang="en-US" dirty="0" smtClean="0"/>
              <a:t>Describe</a:t>
            </a:r>
            <a:r>
              <a:rPr lang="en-US" baseline="0" dirty="0" smtClean="0"/>
              <a:t> that it takes high dimensional X, and outputs low dimensional Y.</a:t>
            </a:r>
            <a:endParaRPr lang="en-US" dirty="0" smtClean="0"/>
          </a:p>
          <a:p>
            <a:r>
              <a:rPr lang="en-US" dirty="0" smtClean="0"/>
              <a:t>Roughly describe parts.</a:t>
            </a:r>
          </a:p>
          <a:p>
            <a:endParaRPr lang="en-US" dirty="0" smtClean="0"/>
          </a:p>
          <a:p>
            <a:r>
              <a:rPr lang="en-US" dirty="0" smtClean="0"/>
              <a:t>Those 3 parts are also,</a:t>
            </a:r>
            <a:r>
              <a:rPr lang="en-US" baseline="0" dirty="0" smtClean="0"/>
              <a:t> how we divided the optimization.</a:t>
            </a:r>
            <a:endParaRPr lang="en-US" dirty="0" smtClean="0"/>
          </a:p>
          <a:p>
            <a:endParaRPr lang="en-US" dirty="0" smtClean="0"/>
          </a:p>
          <a:p>
            <a:r>
              <a:rPr lang="en-US" dirty="0" smtClean="0"/>
              <a:t>We use float.</a:t>
            </a:r>
          </a:p>
          <a:p>
            <a:endParaRPr lang="en-US" dirty="0" smtClean="0"/>
          </a:p>
          <a:p>
            <a:r>
              <a:rPr lang="en-US" dirty="0" smtClean="0"/>
              <a:t>1</a:t>
            </a:r>
            <a:r>
              <a:rPr lang="en-US" baseline="0" dirty="0" smtClean="0"/>
              <a:t> min</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4</a:t>
            </a:fld>
            <a:endParaRPr lang="en-US"/>
          </a:p>
        </p:txBody>
      </p:sp>
    </p:spTree>
    <p:extLst>
      <p:ext uri="{BB962C8B-B14F-4D97-AF65-F5344CB8AC3E}">
        <p14:creationId xmlns:p14="http://schemas.microsoft.com/office/powerpoint/2010/main" val="155757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Euclidian Distance </a:t>
            </a:r>
            <a:r>
              <a:rPr lang="mr-IN" dirty="0" smtClean="0"/>
              <a:t>–</a:t>
            </a:r>
            <a:r>
              <a:rPr lang="en-US" dirty="0" smtClean="0"/>
              <a:t> Part 1</a:t>
            </a:r>
          </a:p>
          <a:p>
            <a:r>
              <a:rPr lang="en-US" dirty="0" smtClean="0"/>
              <a:t>Symmetrize</a:t>
            </a:r>
            <a:r>
              <a:rPr lang="en-US" baseline="0" dirty="0" smtClean="0"/>
              <a:t> affinities + affinity </a:t>
            </a:r>
            <a:r>
              <a:rPr lang="mr-IN" baseline="0" dirty="0" smtClean="0"/>
              <a:t>–</a:t>
            </a:r>
            <a:r>
              <a:rPr lang="en-US" baseline="0" dirty="0" smtClean="0"/>
              <a:t> Part 2</a:t>
            </a:r>
            <a:endParaRPr lang="en-US" dirty="0" smtClean="0"/>
          </a:p>
          <a:p>
            <a:r>
              <a:rPr lang="en-US" dirty="0" smtClean="0"/>
              <a:t>Gradient + Low dimensional affinities </a:t>
            </a:r>
            <a:r>
              <a:rPr lang="mr-IN" dirty="0" smtClean="0"/>
              <a:t>–</a:t>
            </a:r>
            <a:r>
              <a:rPr lang="en-US" dirty="0" smtClean="0"/>
              <a:t> Part 3</a:t>
            </a:r>
          </a:p>
          <a:p>
            <a:endParaRPr lang="en-US" dirty="0" smtClean="0"/>
          </a:p>
          <a:p>
            <a:r>
              <a:rPr lang="en-US" dirty="0" smtClean="0"/>
              <a:t>Part 1 is the only</a:t>
            </a:r>
            <a:r>
              <a:rPr lang="en-US" baseline="0" dirty="0" smtClean="0"/>
              <a:t> part that depends on the input dimensionality D.</a:t>
            </a:r>
            <a:endParaRPr lang="en-US" dirty="0" smtClean="0"/>
          </a:p>
          <a:p>
            <a:r>
              <a:rPr lang="en-US" dirty="0" smtClean="0"/>
              <a:t>So part 3</a:t>
            </a:r>
            <a:r>
              <a:rPr lang="en-US" baseline="0" dirty="0" smtClean="0"/>
              <a:t> most important and Part 1 for very large D</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5</a:t>
            </a:fld>
            <a:endParaRPr lang="en-US"/>
          </a:p>
        </p:txBody>
      </p:sp>
    </p:spTree>
    <p:extLst>
      <p:ext uri="{BB962C8B-B14F-4D97-AF65-F5344CB8AC3E}">
        <p14:creationId xmlns:p14="http://schemas.microsoft.com/office/powerpoint/2010/main" val="680942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all performance</a:t>
            </a:r>
            <a:r>
              <a:rPr lang="en-US" baseline="0" dirty="0" smtClean="0"/>
              <a:t> and runtime values that we are going to give in this presentation, we used Euler III.</a:t>
            </a:r>
            <a:endParaRPr lang="en-US" dirty="0" smtClean="0"/>
          </a:p>
          <a:p>
            <a:r>
              <a:rPr lang="en-US" dirty="0" smtClean="0"/>
              <a:t>We use </a:t>
            </a:r>
            <a:r>
              <a:rPr lang="en-US" dirty="0" err="1" smtClean="0"/>
              <a:t>icc</a:t>
            </a:r>
            <a:r>
              <a:rPr lang="en-US" dirty="0" smtClean="0"/>
              <a:t> because the </a:t>
            </a:r>
            <a:r>
              <a:rPr lang="en-US" dirty="0" err="1" smtClean="0"/>
              <a:t>exp_ps</a:t>
            </a:r>
            <a:r>
              <a:rPr lang="en-US" dirty="0" smtClean="0"/>
              <a:t> </a:t>
            </a:r>
            <a:r>
              <a:rPr lang="en-US" dirty="0" err="1" smtClean="0"/>
              <a:t>intrnsic</a:t>
            </a:r>
            <a:r>
              <a:rPr lang="en-US" baseline="0" dirty="0" smtClean="0"/>
              <a:t> is only available there.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6</a:t>
            </a:fld>
            <a:endParaRPr lang="en-US"/>
          </a:p>
        </p:txBody>
      </p:sp>
    </p:spTree>
    <p:extLst>
      <p:ext uri="{BB962C8B-B14F-4D97-AF65-F5344CB8AC3E}">
        <p14:creationId xmlns:p14="http://schemas.microsoft.com/office/powerpoint/2010/main" val="480292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a:t>
            </a:r>
            <a:r>
              <a:rPr lang="en-US" baseline="0" dirty="0" smtClean="0"/>
              <a:t>e use float.</a:t>
            </a:r>
          </a:p>
          <a:p>
            <a:endParaRPr lang="en-US" dirty="0" smtClean="0"/>
          </a:p>
          <a:p>
            <a:r>
              <a:rPr lang="en-US" dirty="0" smtClean="0"/>
              <a:t>OI</a:t>
            </a:r>
            <a:r>
              <a:rPr lang="en-US" baseline="0" dirty="0" smtClean="0"/>
              <a:t>: Depending on N/D either O(D) or O(1)</a:t>
            </a:r>
            <a:endParaRPr lang="en-US" dirty="0" smtClean="0"/>
          </a:p>
          <a:p>
            <a:endParaRPr lang="en-US" dirty="0" smtClean="0"/>
          </a:p>
          <a:p>
            <a:r>
              <a:rPr lang="en-US" dirty="0" smtClean="0"/>
              <a:t>Approach: Unrolling</a:t>
            </a:r>
            <a:r>
              <a:rPr lang="en-US" baseline="0" dirty="0" smtClean="0"/>
              <a:t> + Scalar </a:t>
            </a:r>
            <a:r>
              <a:rPr lang="en-US" baseline="0" dirty="0" err="1" smtClean="0"/>
              <a:t>Repalcement</a:t>
            </a:r>
            <a:r>
              <a:rPr lang="en-US" baseline="0" dirty="0" smtClean="0"/>
              <a:t> + Strength </a:t>
            </a:r>
            <a:r>
              <a:rPr lang="en-US" baseline="0" dirty="0" err="1" smtClean="0"/>
              <a:t>Rediction</a:t>
            </a:r>
            <a:r>
              <a:rPr lang="en-US" baseline="0" dirty="0" smtClean="0"/>
              <a:t> + Accumulators -&gt; Best Scalar</a:t>
            </a:r>
          </a:p>
          <a:p>
            <a:r>
              <a:rPr lang="en-US" baseline="0" dirty="0" err="1" smtClean="0"/>
              <a:t>Intrinsics</a:t>
            </a:r>
            <a:r>
              <a:rPr lang="en-US" baseline="0" dirty="0" smtClean="0"/>
              <a:t> -&gt; Naïve AVX</a:t>
            </a:r>
          </a:p>
          <a:p>
            <a:endParaRPr lang="en-US" baseline="0" dirty="0" smtClean="0"/>
          </a:p>
          <a:p>
            <a:r>
              <a:rPr lang="en-US" baseline="0" dirty="0" smtClean="0"/>
              <a:t>Blocking + better AVX handling -&gt; Blocking AVX.</a:t>
            </a:r>
          </a:p>
          <a:p>
            <a:endParaRPr lang="en-US" dirty="0" smtClean="0"/>
          </a:p>
          <a:p>
            <a:r>
              <a:rPr lang="en-US" dirty="0" smtClean="0"/>
              <a:t>Depending on D we can also get to ~20 FLOP, but 15-16 is the usual case</a:t>
            </a:r>
            <a:r>
              <a:rPr lang="en-US" baseline="0" dirty="0" smtClean="0"/>
              <a:t>. 24 is best possible based on inner loop. So the maximum is likely around 20.</a:t>
            </a:r>
            <a:endParaRPr lang="en-US" dirty="0" smtClean="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7</a:t>
            </a:fld>
            <a:endParaRPr lang="en-US"/>
          </a:p>
        </p:txBody>
      </p:sp>
    </p:spTree>
    <p:extLst>
      <p:ext uri="{BB962C8B-B14F-4D97-AF65-F5344CB8AC3E}">
        <p14:creationId xmlns:p14="http://schemas.microsoft.com/office/powerpoint/2010/main" val="7988454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disabled the slide</a:t>
            </a:r>
          </a:p>
          <a:p>
            <a:r>
              <a:rPr lang="en-US" baseline="0" dirty="0" smtClean="0"/>
              <a:t>It is not too important and only takes time</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8</a:t>
            </a:fld>
            <a:endParaRPr lang="en-US"/>
          </a:p>
        </p:txBody>
      </p:sp>
    </p:spTree>
    <p:extLst>
      <p:ext uri="{BB962C8B-B14F-4D97-AF65-F5344CB8AC3E}">
        <p14:creationId xmlns:p14="http://schemas.microsoft.com/office/powerpoint/2010/main" val="6512741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Euclidian distances in Part 1.</a:t>
            </a:r>
            <a:endParaRPr lang="en-US" dirty="0" smtClean="0"/>
          </a:p>
          <a:p>
            <a:endParaRPr lang="en-US" dirty="0" smtClean="0"/>
          </a:p>
          <a:p>
            <a:r>
              <a:rPr lang="en-US" dirty="0" smtClean="0"/>
              <a:t>We</a:t>
            </a:r>
            <a:r>
              <a:rPr lang="en-US" baseline="0" dirty="0" smtClean="0"/>
              <a:t> access data in 8x8 blocks (8x8 X vectors)</a:t>
            </a:r>
          </a:p>
          <a:p>
            <a:r>
              <a:rPr lang="en-US" baseline="0" dirty="0" smtClean="0"/>
              <a:t>This gives locality within X and DD</a:t>
            </a:r>
          </a:p>
          <a:p>
            <a:r>
              <a:rPr lang="en-US" baseline="0" dirty="0" smtClean="0"/>
              <a:t>Within those 8x8 blocks we access data in 8 dimension strides</a:t>
            </a:r>
          </a:p>
          <a:p>
            <a:r>
              <a:rPr lang="en-US" baseline="0" dirty="0" smtClean="0"/>
              <a:t>This allows unrolling with 8 accumulators and the use of FMAs</a:t>
            </a:r>
          </a:p>
          <a:p>
            <a:endParaRPr lang="en-US" baseline="0" dirty="0" smtClean="0"/>
          </a:p>
          <a:p>
            <a:r>
              <a:rPr lang="en-US" baseline="0" dirty="0" smtClean="0"/>
              <a:t>45s</a:t>
            </a:r>
            <a:endParaRPr lang="en-US" dirty="0"/>
          </a:p>
        </p:txBody>
      </p:sp>
      <p:sp>
        <p:nvSpPr>
          <p:cNvPr id="4" name="Slide Number Placeholder 3"/>
          <p:cNvSpPr>
            <a:spLocks noGrp="1"/>
          </p:cNvSpPr>
          <p:nvPr>
            <p:ph type="sldNum" sz="quarter" idx="10"/>
          </p:nvPr>
        </p:nvSpPr>
        <p:spPr/>
        <p:txBody>
          <a:bodyPr/>
          <a:lstStyle/>
          <a:p>
            <a:pPr>
              <a:defRPr/>
            </a:pPr>
            <a:fld id="{40F64717-A5A5-4C4E-9291-2F18B7410B06}" type="slidenum">
              <a:rPr lang="en-US" smtClean="0"/>
              <a:pPr>
                <a:defRPr/>
              </a:pPr>
              <a:t>9</a:t>
            </a:fld>
            <a:endParaRPr lang="en-US"/>
          </a:p>
        </p:txBody>
      </p:sp>
    </p:spTree>
    <p:extLst>
      <p:ext uri="{BB962C8B-B14F-4D97-AF65-F5344CB8AC3E}">
        <p14:creationId xmlns:p14="http://schemas.microsoft.com/office/powerpoint/2010/main" val="1718532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990720" y="4572000"/>
            <a:ext cx="5332680" cy="4265640"/>
          </a:xfrm>
          <a:prstGeom prst="rect">
            <a:avLst/>
          </a:prstGeom>
        </p:spPr>
        <p:txBody>
          <a:bodyPr lIns="0" tIns="0" rIns="0" bIns="0"/>
          <a:lstStyle/>
          <a:p>
            <a:r>
              <a:rPr lang="en-US" sz="2000" b="0" strike="noStrike" spc="-1" dirty="0" smtClean="0">
                <a:solidFill>
                  <a:srgbClr val="000000"/>
                </a:solidFill>
                <a:uFill>
                  <a:solidFill>
                    <a:srgbClr val="FFFFFF"/>
                  </a:solidFill>
                </a:uFill>
                <a:latin typeface="Arial"/>
              </a:rPr>
              <a:t>2 Steps:</a:t>
            </a:r>
            <a:r>
              <a:rPr lang="en-US" sz="2000" b="0" strike="noStrike" spc="-1" baseline="0" dirty="0" smtClean="0">
                <a:solidFill>
                  <a:srgbClr val="000000"/>
                </a:solidFill>
                <a:uFill>
                  <a:solidFill>
                    <a:srgbClr val="FFFFFF"/>
                  </a:solidFill>
                </a:uFill>
                <a:latin typeface="Arial"/>
              </a:rPr>
              <a:t> Compute affinities = Binary Search part (no improvement despite big effort, but only 0.5% of runtime); </a:t>
            </a:r>
            <a:r>
              <a:rPr lang="en-US" sz="2000" b="0" strike="noStrike" spc="-1" baseline="0" dirty="0" err="1" smtClean="0">
                <a:solidFill>
                  <a:srgbClr val="000000"/>
                </a:solidFill>
                <a:uFill>
                  <a:solidFill>
                    <a:srgbClr val="FFFFFF"/>
                  </a:solidFill>
                </a:uFill>
                <a:latin typeface="Arial"/>
              </a:rPr>
              <a:t>Symmetrice</a:t>
            </a:r>
            <a:r>
              <a:rPr lang="en-US" sz="2000" b="0" strike="noStrike" spc="-1" baseline="0" dirty="0" smtClean="0">
                <a:solidFill>
                  <a:srgbClr val="000000"/>
                </a:solidFill>
                <a:uFill>
                  <a:solidFill>
                    <a:srgbClr val="FFFFFF"/>
                  </a:solidFill>
                </a:uFill>
                <a:latin typeface="Arial"/>
              </a:rPr>
              <a:t> affinities</a:t>
            </a:r>
          </a:p>
          <a:p>
            <a:endParaRPr lang="en-US" sz="2000" b="0" strike="noStrike" spc="-1" dirty="0" smtClean="0">
              <a:solidFill>
                <a:srgbClr val="000000"/>
              </a:solidFill>
              <a:uFill>
                <a:solidFill>
                  <a:srgbClr val="FFFFFF"/>
                </a:solidFill>
              </a:uFill>
              <a:latin typeface="Arial"/>
            </a:endParaRPr>
          </a:p>
          <a:p>
            <a:r>
              <a:rPr lang="en-US" sz="2000" b="0" strike="noStrike" spc="-1" dirty="0" smtClean="0">
                <a:solidFill>
                  <a:srgbClr val="000000"/>
                </a:solidFill>
                <a:uFill>
                  <a:solidFill>
                    <a:srgbClr val="FFFFFF"/>
                  </a:solidFill>
                </a:uFill>
                <a:latin typeface="Arial"/>
              </a:rPr>
              <a:t>We</a:t>
            </a:r>
            <a:r>
              <a:rPr lang="en-US" sz="2000" b="0" strike="noStrike" spc="-1" baseline="0" dirty="0" smtClean="0">
                <a:solidFill>
                  <a:srgbClr val="000000"/>
                </a:solidFill>
                <a:uFill>
                  <a:solidFill>
                    <a:srgbClr val="FFFFFF"/>
                  </a:solidFill>
                </a:uFill>
                <a:latin typeface="Arial"/>
              </a:rPr>
              <a:t> want to </a:t>
            </a:r>
            <a:r>
              <a:rPr lang="en-US" sz="2000" b="0" strike="noStrike" spc="-1" baseline="0" dirty="0" err="1" smtClean="0">
                <a:solidFill>
                  <a:srgbClr val="000000"/>
                </a:solidFill>
                <a:uFill>
                  <a:solidFill>
                    <a:srgbClr val="FFFFFF"/>
                  </a:solidFill>
                </a:uFill>
                <a:latin typeface="Arial"/>
              </a:rPr>
              <a:t>symmetrice</a:t>
            </a:r>
            <a:r>
              <a:rPr lang="en-US" sz="2000" b="0" strike="noStrike" spc="-1" baseline="0" dirty="0" smtClean="0">
                <a:solidFill>
                  <a:srgbClr val="000000"/>
                </a:solidFill>
                <a:uFill>
                  <a:solidFill>
                    <a:srgbClr val="FFFFFF"/>
                  </a:solidFill>
                </a:uFill>
                <a:latin typeface="Arial"/>
              </a:rPr>
              <a:t> the matrix of high dimensional affinities </a:t>
            </a:r>
            <a:r>
              <a:rPr lang="en-US" sz="2000" b="0" strike="noStrike" spc="-1" baseline="0" dirty="0" err="1" smtClean="0">
                <a:solidFill>
                  <a:srgbClr val="000000"/>
                </a:solidFill>
                <a:uFill>
                  <a:solidFill>
                    <a:srgbClr val="FFFFFF"/>
                  </a:solidFill>
                </a:uFill>
                <a:latin typeface="Arial"/>
              </a:rPr>
              <a:t>p_ij</a:t>
            </a:r>
            <a:r>
              <a:rPr lang="en-US" sz="2000" b="0" strike="noStrike" spc="-1" baseline="0" dirty="0" smtClean="0">
                <a:solidFill>
                  <a:srgbClr val="000000"/>
                </a:solidFill>
                <a:uFill>
                  <a:solidFill>
                    <a:srgbClr val="FFFFFF"/>
                  </a:solidFill>
                </a:uFill>
                <a:latin typeface="Arial"/>
              </a:rPr>
              <a:t>. We basically add the transpose of the matrix and divide by 2.</a:t>
            </a:r>
            <a:endParaRPr lang="en-US" sz="2000" b="0" strike="noStrike" spc="-1" dirty="0" smtClean="0">
              <a:solidFill>
                <a:srgbClr val="000000"/>
              </a:solidFill>
              <a:uFill>
                <a:solidFill>
                  <a:srgbClr val="FFFFFF"/>
                </a:solidFill>
              </a:uFill>
              <a:latin typeface="Arial"/>
            </a:endParaRPr>
          </a:p>
          <a:p>
            <a:endParaRPr lang="en-US" sz="2000" b="0" strike="noStrike" spc="-1" dirty="0" smtClean="0">
              <a:solidFill>
                <a:srgbClr val="000000"/>
              </a:solidFill>
              <a:uFill>
                <a:solidFill>
                  <a:srgbClr val="FFFFFF"/>
                </a:solidFill>
              </a:uFill>
              <a:latin typeface="Arial"/>
            </a:endParaRPr>
          </a:p>
          <a:p>
            <a:r>
              <a:rPr lang="en-US" sz="2000" b="0" strike="noStrike" spc="-1" dirty="0" smtClean="0">
                <a:solidFill>
                  <a:srgbClr val="000000"/>
                </a:solidFill>
                <a:uFill>
                  <a:solidFill>
                    <a:srgbClr val="FFFFFF"/>
                  </a:solidFill>
                </a:uFill>
                <a:latin typeface="Arial"/>
              </a:rPr>
              <a:t>We </a:t>
            </a:r>
            <a:r>
              <a:rPr lang="en-US" sz="2000" b="0" strike="noStrike" spc="-1" dirty="0">
                <a:solidFill>
                  <a:srgbClr val="000000"/>
                </a:solidFill>
                <a:uFill>
                  <a:solidFill>
                    <a:srgbClr val="FFFFFF"/>
                  </a:solidFill>
                </a:uFill>
                <a:latin typeface="Arial"/>
              </a:rPr>
              <a:t>are using 8*8 blocking for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as we are trying to deal with N stride access -&gt;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pji</a:t>
            </a:r>
            <a:r>
              <a:rPr lang="en-US" sz="2000" b="0" strike="noStrike" spc="-1" dirty="0">
                <a:solidFill>
                  <a:srgbClr val="000000"/>
                </a:solidFill>
                <a:uFill>
                  <a:solidFill>
                    <a:srgbClr val="FFFFFF"/>
                  </a:solidFill>
                </a:uFill>
                <a:latin typeface="Arial"/>
              </a:rPr>
              <a:t> + </a:t>
            </a:r>
            <a:r>
              <a:rPr lang="en-US" sz="2000" b="0" strike="noStrike" spc="-1" dirty="0" err="1">
                <a:solidFill>
                  <a:srgbClr val="000000"/>
                </a:solidFill>
                <a:uFill>
                  <a:solidFill>
                    <a:srgbClr val="FFFFFF"/>
                  </a:solidFill>
                </a:uFill>
                <a:latin typeface="Arial"/>
              </a:rPr>
              <a:t>pij</a:t>
            </a:r>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we are storing the sum of the computed symmetrized </a:t>
            </a:r>
            <a:r>
              <a:rPr lang="en-US" sz="2000" b="0" strike="noStrike" spc="-1" dirty="0" err="1">
                <a:solidFill>
                  <a:srgbClr val="000000"/>
                </a:solidFill>
                <a:uFill>
                  <a:solidFill>
                    <a:srgbClr val="FFFFFF"/>
                  </a:solidFill>
                </a:uFill>
                <a:latin typeface="Arial"/>
              </a:rPr>
              <a:t>pij</a:t>
            </a:r>
            <a:r>
              <a:rPr lang="en-US" sz="2000" b="0" strike="noStrike" spc="-1" dirty="0">
                <a:solidFill>
                  <a:srgbClr val="000000"/>
                </a:solidFill>
                <a:uFill>
                  <a:solidFill>
                    <a:srgbClr val="FFFFFF"/>
                  </a:solidFill>
                </a:uFill>
                <a:latin typeface="Arial"/>
              </a:rPr>
              <a:t> on the fly and using the last loop for computing the early </a:t>
            </a:r>
            <a:r>
              <a:rPr lang="en-US" sz="2000" b="0" strike="noStrike" spc="-1" dirty="0" err="1">
                <a:solidFill>
                  <a:srgbClr val="000000"/>
                </a:solidFill>
                <a:uFill>
                  <a:solidFill>
                    <a:srgbClr val="FFFFFF"/>
                  </a:solidFill>
                </a:uFill>
                <a:latin typeface="Arial"/>
              </a:rPr>
              <a:t>exageration</a:t>
            </a:r>
            <a:r>
              <a:rPr lang="en-US" sz="2000" b="0" strike="noStrike" spc="-1" dirty="0">
                <a:solidFill>
                  <a:srgbClr val="000000"/>
                </a:solidFill>
                <a:uFill>
                  <a:solidFill>
                    <a:srgbClr val="FFFFFF"/>
                  </a:solidFill>
                </a:uFill>
                <a:latin typeface="Arial"/>
              </a:rPr>
              <a:t>(</a:t>
            </a:r>
            <a:r>
              <a:rPr lang="en-US" sz="2000" b="0" strike="noStrike" spc="-1" dirty="0" err="1">
                <a:solidFill>
                  <a:srgbClr val="000000"/>
                </a:solidFill>
                <a:uFill>
                  <a:solidFill>
                    <a:srgbClr val="FFFFFF"/>
                  </a:solidFill>
                </a:uFill>
                <a:latin typeface="Arial"/>
              </a:rPr>
              <a:t>multipication</a:t>
            </a:r>
            <a:r>
              <a:rPr lang="en-US" sz="2000" b="0" strike="noStrike" spc="-1" dirty="0">
                <a:solidFill>
                  <a:srgbClr val="000000"/>
                </a:solidFill>
                <a:uFill>
                  <a:solidFill>
                    <a:srgbClr val="FFFFFF"/>
                  </a:solidFill>
                </a:uFill>
                <a:latin typeface="Arial"/>
              </a:rPr>
              <a:t> by a constant) and normalization by the computed sum -&gt; using </a:t>
            </a:r>
            <a:r>
              <a:rPr lang="en-US" sz="2000" b="0" strike="noStrike" spc="-1" dirty="0" err="1">
                <a:solidFill>
                  <a:srgbClr val="000000"/>
                </a:solidFill>
                <a:uFill>
                  <a:solidFill>
                    <a:srgbClr val="FFFFFF"/>
                  </a:solidFill>
                </a:uFill>
                <a:latin typeface="Arial"/>
              </a:rPr>
              <a:t>avx</a:t>
            </a:r>
            <a:r>
              <a:rPr lang="en-US" sz="2000" b="0" strike="noStrike" spc="-1" dirty="0">
                <a:solidFill>
                  <a:srgbClr val="000000"/>
                </a:solidFill>
                <a:uFill>
                  <a:solidFill>
                    <a:srgbClr val="FFFFFF"/>
                  </a:solidFill>
                </a:uFill>
                <a:latin typeface="Arial"/>
              </a:rPr>
              <a:t> vectors for that. we are using </a:t>
            </a:r>
            <a:r>
              <a:rPr lang="en-US" sz="2000" b="0" strike="noStrike" spc="-1" dirty="0" err="1" smtClean="0">
                <a:solidFill>
                  <a:srgbClr val="000000"/>
                </a:solidFill>
                <a:uFill>
                  <a:solidFill>
                    <a:srgbClr val="FFFFFF"/>
                  </a:solidFill>
                </a:uFill>
                <a:latin typeface="Arial"/>
              </a:rPr>
              <a:t>fmas</a:t>
            </a:r>
            <a:r>
              <a:rPr lang="en-US" sz="2000" b="0" strike="noStrike" spc="-1" dirty="0" smtClean="0">
                <a:solidFill>
                  <a:srgbClr val="000000"/>
                </a:solidFill>
                <a:uFill>
                  <a:solidFill>
                    <a:srgbClr val="FFFFFF"/>
                  </a:solidFill>
                </a:uFill>
                <a:latin typeface="Arial"/>
              </a:rPr>
              <a:t> </a:t>
            </a:r>
            <a:r>
              <a:rPr lang="en-US" sz="2000" b="0" strike="noStrike" spc="-1" dirty="0">
                <a:solidFill>
                  <a:srgbClr val="000000"/>
                </a:solidFill>
                <a:uFill>
                  <a:solidFill>
                    <a:srgbClr val="FFFFFF"/>
                  </a:solidFill>
                </a:uFill>
                <a:latin typeface="Arial"/>
              </a:rPr>
              <a:t>and </a:t>
            </a:r>
            <a:r>
              <a:rPr lang="en-US" sz="2000" b="0" strike="noStrike" spc="-1" dirty="0" err="1">
                <a:solidFill>
                  <a:srgbClr val="000000"/>
                </a:solidFill>
                <a:uFill>
                  <a:solidFill>
                    <a:srgbClr val="FFFFFF"/>
                  </a:solidFill>
                </a:uFill>
                <a:latin typeface="Arial"/>
              </a:rPr>
              <a:t>ilp</a:t>
            </a:r>
            <a:r>
              <a:rPr lang="en-US" sz="2000" b="0" strike="noStrike" spc="-1" dirty="0">
                <a:solidFill>
                  <a:srgbClr val="000000"/>
                </a:solidFill>
                <a:uFill>
                  <a:solidFill>
                    <a:srgbClr val="FFFFFF"/>
                  </a:solidFill>
                </a:uFill>
                <a:latin typeface="Arial"/>
              </a:rPr>
              <a:t> for computing within the blocks of </a:t>
            </a:r>
            <a:r>
              <a:rPr lang="en-US" sz="2000" b="0" strike="noStrike" spc="-1" dirty="0" err="1">
                <a:solidFill>
                  <a:srgbClr val="000000"/>
                </a:solidFill>
                <a:uFill>
                  <a:solidFill>
                    <a:srgbClr val="FFFFFF"/>
                  </a:solidFill>
                </a:uFill>
                <a:latin typeface="Arial"/>
              </a:rPr>
              <a:t>symmetrization</a:t>
            </a:r>
            <a:r>
              <a:rPr lang="en-US" sz="2000" b="0" strike="noStrike" spc="-1" dirty="0">
                <a:solidFill>
                  <a:srgbClr val="000000"/>
                </a:solidFill>
                <a:uFill>
                  <a:solidFill>
                    <a:srgbClr val="FFFFFF"/>
                  </a:solidFill>
                </a:uFill>
                <a:latin typeface="Arial"/>
              </a:rPr>
              <a:t> (as we have </a:t>
            </a:r>
            <a:r>
              <a:rPr lang="en-US" sz="2000" b="0" strike="noStrike" spc="-1" dirty="0" err="1">
                <a:solidFill>
                  <a:srgbClr val="000000"/>
                </a:solidFill>
                <a:uFill>
                  <a:solidFill>
                    <a:srgbClr val="FFFFFF"/>
                  </a:solidFill>
                </a:uFill>
                <a:latin typeface="Arial"/>
              </a:rPr>
              <a:t>crssoings</a:t>
            </a:r>
            <a:r>
              <a:rPr lang="en-US" sz="2000" b="0" strike="noStrike" spc="-1" dirty="0">
                <a:solidFill>
                  <a:srgbClr val="000000"/>
                </a:solidFill>
                <a:uFill>
                  <a:solidFill>
                    <a:srgbClr val="FFFFFF"/>
                  </a:solidFill>
                </a:uFill>
                <a:latin typeface="Arial"/>
              </a:rPr>
              <a:t> for the blocks that contain diagonal elements)</a:t>
            </a:r>
          </a:p>
          <a:p>
            <a:endParaRPr lang="en-US" sz="2000" b="0" strike="noStrike" spc="-1" dirty="0">
              <a:solidFill>
                <a:srgbClr val="000000"/>
              </a:solidFill>
              <a:uFill>
                <a:solidFill>
                  <a:srgbClr val="FFFFFF"/>
                </a:solidFill>
              </a:uFill>
              <a:latin typeface="Arial"/>
            </a:endParaRPr>
          </a:p>
          <a:p>
            <a:r>
              <a:rPr lang="en-US" sz="2000" b="0" strike="noStrike" spc="-1" dirty="0">
                <a:solidFill>
                  <a:srgbClr val="000000"/>
                </a:solidFill>
                <a:uFill>
                  <a:solidFill>
                    <a:srgbClr val="FFFFFF"/>
                  </a:solidFill>
                </a:uFill>
                <a:latin typeface="Arial"/>
              </a:rPr>
              <a:t>performance: not as good as expected (8* speedup expected, but 4 times got) as we are using a lot of set </a:t>
            </a:r>
            <a:r>
              <a:rPr lang="en-US" sz="2000" b="0" strike="noStrike" spc="-1" dirty="0" err="1">
                <a:solidFill>
                  <a:srgbClr val="000000"/>
                </a:solidFill>
                <a:uFill>
                  <a:solidFill>
                    <a:srgbClr val="FFFFFF"/>
                  </a:solidFill>
                </a:uFill>
                <a:latin typeface="Arial"/>
              </a:rPr>
              <a:t>ps</a:t>
            </a:r>
            <a:r>
              <a:rPr lang="en-US" sz="2000" b="0" strike="noStrike" spc="-1" dirty="0">
                <a:solidFill>
                  <a:srgbClr val="000000"/>
                </a:solidFill>
                <a:uFill>
                  <a:solidFill>
                    <a:srgbClr val="FFFFFF"/>
                  </a:solidFill>
                </a:uFill>
                <a:latin typeface="Arial"/>
              </a:rPr>
              <a:t> instructions which are very costly -&gt; idea with using transpose of 8*8 block is a way to go</a:t>
            </a:r>
          </a:p>
        </p:txBody>
      </p:sp>
      <p:sp>
        <p:nvSpPr>
          <p:cNvPr id="272" name="CustomShape 2"/>
          <p:cNvSpPr/>
          <p:nvPr/>
        </p:nvSpPr>
        <p:spPr>
          <a:xfrm>
            <a:off x="4114800" y="9144000"/>
            <a:ext cx="3198960" cy="45576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1AC1B432-4291-4294-A11D-AE65658ADB11}" type="slidenum">
              <a:rPr lang="en-US" sz="1200" b="0" strike="noStrike" spc="-1">
                <a:solidFill>
                  <a:srgbClr val="000000"/>
                </a:solidFill>
                <a:uFill>
                  <a:solidFill>
                    <a:srgbClr val="FFFFFF"/>
                  </a:solidFill>
                </a:uFill>
                <a:latin typeface="Times New Roman"/>
                <a:ea typeface="+mn-ea"/>
              </a:rPr>
              <a:t>10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6815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3886200"/>
            <a:ext cx="7677492" cy="7620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4052" y="381000"/>
            <a:ext cx="8405982" cy="762000"/>
          </a:xfrm>
        </p:spPr>
        <p:txBody>
          <a:bodyPr/>
          <a:lstStyle>
            <a:lvl1pPr>
              <a:defRPr>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75773" y="1362075"/>
            <a:ext cx="7896225" cy="4972050"/>
          </a:xfrm>
        </p:spPr>
        <p:txBody>
          <a:bodyPr/>
          <a:lstStyle>
            <a:lvl1pPr>
              <a:spcBef>
                <a:spcPts val="1200"/>
              </a:spcBef>
              <a:defRPr>
                <a:latin typeface="Calibri" pitchFamily="34" charset="0"/>
              </a:defRPr>
            </a:lvl1pPr>
            <a:lvl2pPr>
              <a:spcAft>
                <a:spcPts val="600"/>
              </a:spcAft>
              <a:buClrTx/>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381000"/>
            <a:ext cx="8329038" cy="762000"/>
          </a:xfrm>
        </p:spPr>
        <p:txBody>
          <a:bodyPr/>
          <a:lstStyle>
            <a:lvl1pPr>
              <a:defRPr>
                <a:latin typeface="Calibri" pitchFamily="34" charset="0"/>
              </a:defRPr>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88206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1422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88158" y="371182"/>
            <a:ext cx="8388910" cy="762000"/>
          </a:xfrm>
          <a:prstGeom prst="rect">
            <a:avLst/>
          </a:prstGeom>
          <a:noFill/>
          <a:ln w="9525">
            <a:noFill/>
            <a:miter lim="800000"/>
            <a:headEnd/>
            <a:tailEnd/>
          </a:ln>
        </p:spPr>
        <p:txBody>
          <a:bodyPr vert="horz" wrap="square" lIns="91440" tIns="91440" rIns="91440" bIns="45720" numCol="1" anchor="t" anchorCtr="0" compatLnSpc="1">
            <a:prstTxWarp prst="textNoShape">
              <a:avLst/>
            </a:prstTxWarp>
          </a:bodyPr>
          <a:lstStyle/>
          <a:p>
            <a:pPr lvl="0"/>
            <a:r>
              <a:rPr lang="en-US" dirty="0" smtClean="0"/>
              <a:t>Click to edit Master title style</a:t>
            </a:r>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iming>
    <p:tnLst>
      <p:par>
        <p:cTn id="1" dur="indefinite" restart="never" nodeType="tmRoot"/>
      </p:par>
    </p:tnLst>
  </p:timing>
  <p:hf hdr="0" ftr="0" dt="0"/>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chemeClr val="accent1">
            <a:lumMod val="75000"/>
            <a:lumOff val="25000"/>
          </a:schemeClr>
        </a:buClr>
        <a:buSzPct val="60000"/>
        <a:buFont typeface="Wingdings 2" pitchFamily="18" charset="2"/>
        <a:buChar char="¢"/>
        <a:defRPr sz="20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Tx/>
        <a:buSzPct val="110000"/>
        <a:buFont typeface="Wingdings" pitchFamily="2" charset="2"/>
        <a:buChar char="§"/>
        <a:defRPr sz="18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1800" i="1">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10.png"/><Relationship Id="rId4" Type="http://schemas.openxmlformats.org/officeDocument/2006/relationships/image" Target="../media/image120.png"/><Relationship Id="rId5" Type="http://schemas.openxmlformats.org/officeDocument/2006/relationships/image" Target="../media/image14.png"/><Relationship Id="rId6" Type="http://schemas.openxmlformats.org/officeDocument/2006/relationships/image" Target="../media/image140.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tiff"/><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0.png"/><Relationship Id="rId4" Type="http://schemas.openxmlformats.org/officeDocument/2006/relationships/image" Target="../media/image8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0.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2406788"/>
          </a:xfrm>
        </p:spPr>
        <p:txBody>
          <a:bodyPr/>
          <a:lstStyle/>
          <a:p>
            <a:pPr marL="0" indent="0"/>
            <a:r>
              <a:rPr lang="en-US" dirty="0" smtClean="0"/>
              <a:t>Fast N</a:t>
            </a:r>
            <a:r>
              <a:rPr lang="en-US" baseline="30000" dirty="0" smtClean="0"/>
              <a:t>2</a:t>
            </a:r>
            <a:r>
              <a:rPr lang="en-US" dirty="0" smtClean="0"/>
              <a:t> t-distributed Stochastic Neighbor Embedding</a:t>
            </a:r>
            <a:br>
              <a:rPr lang="en-US" dirty="0" smtClean="0"/>
            </a:br>
            <a:r>
              <a:rPr lang="en-US" sz="2000" b="0" dirty="0" smtClean="0"/>
              <a:t>Andreas </a:t>
            </a:r>
            <a:r>
              <a:rPr lang="en-US" sz="2000" b="0" dirty="0" err="1" smtClean="0"/>
              <a:t>Blöchinger</a:t>
            </a:r>
            <a:r>
              <a:rPr lang="en-US" sz="2000" b="0" dirty="0" smtClean="0"/>
              <a:t/>
            </a:r>
            <a:br>
              <a:rPr lang="en-US" sz="2000" b="0" dirty="0" smtClean="0"/>
            </a:br>
            <a:r>
              <a:rPr lang="en-US" sz="2000" b="0" dirty="0" smtClean="0"/>
              <a:t>Marc Fischer</a:t>
            </a:r>
            <a:br>
              <a:rPr lang="en-US" sz="2000" b="0" dirty="0" smtClean="0"/>
            </a:br>
            <a:r>
              <a:rPr lang="en-US" sz="2000" b="0" dirty="0" smtClean="0"/>
              <a:t>Alberto Montes</a:t>
            </a:r>
            <a:br>
              <a:rPr lang="en-US" sz="2000" b="0" dirty="0" smtClean="0"/>
            </a:br>
            <a:r>
              <a:rPr lang="en-US" sz="2000" b="0" dirty="0"/>
              <a:t>Marko P. </a:t>
            </a:r>
            <a:r>
              <a:rPr lang="en-US" sz="2000" b="0"/>
              <a:t>Trauber</a:t>
            </a:r>
            <a:endParaRPr lang="en-US" sz="2000" b="0" dirty="0"/>
          </a:p>
        </p:txBody>
      </p:sp>
      <p:pic>
        <p:nvPicPr>
          <p:cNvPr id="4098" name="Picture 2" descr="T:\work\ETH corporate design\eth_logo_black.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0065" y="5537277"/>
            <a:ext cx="2209800" cy="558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custDataLst>
              <p:tags r:id="rId1"/>
            </p:custDataLst>
          </p:nvPr>
        </p:nvSpPr>
        <p:spPr bwMode="auto">
          <a:xfrm>
            <a:off x="0" y="7112000"/>
            <a:ext cx="7051739" cy="707886"/>
          </a:xfrm>
          <a:prstGeom prst="rect">
            <a:avLst/>
          </a:prstGeom>
          <a:noFill/>
          <a:ln w="6350">
            <a:noFill/>
          </a:ln>
          <a:effectLst/>
        </p:spPr>
        <p:txBody>
          <a:bodyPr vert="horz" wrap="none" rtlCol="0">
            <a:spAutoFit/>
          </a:bodyPr>
          <a:lstStyle/>
          <a:p>
            <a:r>
              <a:rPr lang="en-US" sz="2000" dirty="0" err="1" smtClean="0">
                <a:latin typeface="+mn-lt"/>
              </a:rPr>
              <a:t>TexPoint</a:t>
            </a:r>
            <a:r>
              <a:rPr lang="en-US" sz="2000" dirty="0" smtClean="0">
                <a:latin typeface="+mn-lt"/>
              </a:rPr>
              <a:t> fonts used in EMF. </a:t>
            </a:r>
          </a:p>
          <a:p>
            <a:r>
              <a:rPr lang="en-US" sz="2000" dirty="0" smtClean="0">
                <a:latin typeface="+mn-lt"/>
              </a:rPr>
              <a:t>Read the </a:t>
            </a:r>
            <a:r>
              <a:rPr lang="en-US" sz="2000" dirty="0" err="1" smtClean="0">
                <a:latin typeface="+mn-lt"/>
              </a:rPr>
              <a:t>TexPoint</a:t>
            </a:r>
            <a:r>
              <a:rPr lang="en-US" sz="2000" dirty="0" smtClean="0">
                <a:latin typeface="+mn-lt"/>
              </a:rPr>
              <a:t> manual before you delete this box.: </a:t>
            </a:r>
            <a:r>
              <a:rPr lang="en-US" sz="2000" dirty="0" smtClean="0">
                <a:latin typeface="CMBX12"/>
              </a:rPr>
              <a:t>A</a:t>
            </a:r>
            <a:r>
              <a:rPr lang="en-US" sz="2000" dirty="0" smtClean="0">
                <a:latin typeface="CMMI8"/>
              </a:rPr>
              <a:t>A</a:t>
            </a:r>
            <a:r>
              <a:rPr lang="en-US" sz="2000" dirty="0" smtClean="0">
                <a:latin typeface="LCMSS8"/>
              </a:rPr>
              <a:t>A</a:t>
            </a:r>
            <a:r>
              <a:rPr lang="en-US" sz="2000" dirty="0" smtClean="0">
                <a:latin typeface="CMSY8"/>
              </a:rPr>
              <a:t>A</a:t>
            </a:r>
            <a:r>
              <a:rPr lang="en-US" sz="2000" dirty="0" smtClean="0">
                <a:latin typeface="CMEX10"/>
              </a:rPr>
              <a:t>A</a:t>
            </a:r>
            <a:endParaRPr lang="en-US" sz="2000" dirty="0" smtClean="0">
              <a:latin typeface="+mn-lt"/>
            </a:endParaRPr>
          </a:p>
        </p:txBody>
      </p:sp>
    </p:spTree>
    <p:extLst>
      <p:ext uri="{BB962C8B-B14F-4D97-AF65-F5344CB8AC3E}">
        <p14:creationId xmlns:p14="http://schemas.microsoft.com/office/powerpoint/2010/main" val="23306747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CustomShape 1"/>
          <p:cNvSpPr/>
          <p:nvPr/>
        </p:nvSpPr>
        <p:spPr>
          <a:xfrm>
            <a:off x="363960" y="380880"/>
            <a:ext cx="8404560" cy="7606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45000"/>
          <a:lstStyle/>
          <a:p>
            <a:pPr marL="119160" indent="-117720">
              <a:lnSpc>
                <a:spcPct val="100000"/>
              </a:lnSpc>
            </a:pPr>
            <a:r>
              <a:rPr lang="en-US" sz="3600" b="1" strike="noStrike" spc="-1" dirty="0">
                <a:solidFill>
                  <a:srgbClr val="000000"/>
                </a:solidFill>
                <a:uFill>
                  <a:solidFill>
                    <a:srgbClr val="FFFFFF"/>
                  </a:solidFill>
                </a:uFill>
                <a:latin typeface="Calibri"/>
                <a:ea typeface="DejaVu Sans"/>
              </a:rPr>
              <a:t>Part </a:t>
            </a:r>
            <a:r>
              <a:rPr lang="en-US" sz="3600" b="1" strike="noStrike" spc="-1" dirty="0" smtClean="0">
                <a:solidFill>
                  <a:srgbClr val="000000"/>
                </a:solidFill>
                <a:uFill>
                  <a:solidFill>
                    <a:srgbClr val="FFFFFF"/>
                  </a:solidFill>
                </a:uFill>
                <a:latin typeface="Calibri"/>
                <a:ea typeface="DejaVu Sans"/>
              </a:rPr>
              <a:t>2: </a:t>
            </a:r>
            <a:r>
              <a:rPr lang="en-US" sz="3600" b="1" strike="noStrike" spc="-1" dirty="0">
                <a:solidFill>
                  <a:srgbClr val="000000"/>
                </a:solidFill>
                <a:uFill>
                  <a:solidFill>
                    <a:srgbClr val="FFFFFF"/>
                  </a:solidFill>
                </a:uFill>
                <a:latin typeface="Calibri"/>
                <a:ea typeface="DejaVu Sans"/>
              </a:rPr>
              <a:t>Symmetrize affinities</a:t>
            </a:r>
            <a:endParaRPr lang="en-US" sz="1800" b="0" strike="noStrike" spc="-1" dirty="0">
              <a:solidFill>
                <a:srgbClr val="000000"/>
              </a:solidFill>
              <a:uFill>
                <a:solidFill>
                  <a:srgbClr val="FFFFFF"/>
                </a:solidFill>
              </a:uFill>
              <a:latin typeface="Arial"/>
            </a:endParaRPr>
          </a:p>
        </p:txBody>
      </p:sp>
      <p:sp>
        <p:nvSpPr>
          <p:cNvPr id="211" name="CustomShape 2"/>
          <p:cNvSpPr/>
          <p:nvPr/>
        </p:nvSpPr>
        <p:spPr>
          <a:xfrm>
            <a:off x="375840" y="1362240"/>
            <a:ext cx="7894800" cy="4970520"/>
          </a:xfrm>
          <a:prstGeom prst="rect">
            <a:avLst/>
          </a:prstGeom>
          <a:noFill/>
          <a:ln>
            <a:noFill/>
          </a:ln>
        </p:spPr>
        <p:style>
          <a:lnRef idx="0">
            <a:scrgbClr r="0" g="0" b="0"/>
          </a:lnRef>
          <a:fillRef idx="0">
            <a:scrgbClr r="0" g="0" b="0"/>
          </a:fillRef>
          <a:effectRef idx="0">
            <a:scrgbClr r="0" g="0" b="0"/>
          </a:effectRef>
          <a:fontRef idx="minor"/>
        </p:style>
      </p:sp>
      <mc:AlternateContent xmlns:mc="http://schemas.openxmlformats.org/markup-compatibility/2006" xmlns:a14="http://schemas.microsoft.com/office/drawing/2010/main">
        <mc:Choice Requires="a14">
          <p:sp>
            <p:nvSpPr>
              <p:cNvPr id="2" name="TextBox 1"/>
              <p:cNvSpPr txBox="1"/>
              <p:nvPr/>
            </p:nvSpPr>
            <p:spPr bwMode="auto">
              <a:xfrm>
                <a:off x="363960" y="1060520"/>
                <a:ext cx="8404560" cy="1465786"/>
              </a:xfrm>
              <a:prstGeom prst="rect">
                <a:avLst/>
              </a:prstGeom>
              <a:noFill/>
              <a:ln w="6350">
                <a:noFill/>
              </a:ln>
              <a:effectLst/>
            </p:spPr>
            <p:txBody>
              <a:bodyPr wrap="square" rtlCol="0">
                <a:spAutoFit/>
              </a:bodyPr>
              <a:lstStyle/>
              <a:p>
                <a:r>
                  <a:rPr lang="en-US" sz="2000" dirty="0" smtClean="0">
                    <a:latin typeface="+mn-lt"/>
                  </a:rPr>
                  <a:t>For the Affinity calculation: no improvement</a:t>
                </a:r>
              </a:p>
              <a:p>
                <a:r>
                  <a:rPr lang="en-US" sz="2000" dirty="0" smtClean="0">
                    <a:latin typeface="+mn-lt"/>
                  </a:rPr>
                  <a:t>Symmetrize affinities:</a:t>
                </a:r>
              </a:p>
              <a:p>
                <a:r>
                  <a:rPr lang="en-US" sz="2000" dirty="0" smtClean="0">
                    <a:latin typeface="+mn-lt"/>
                  </a:rPr>
                  <a:t>Computation is compute bound for small N: </a:t>
                </a:r>
                <a14:m>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𝑵</m:t>
                        </m:r>
                      </m:e>
                    </m:d>
                    <m:r>
                      <a:rPr lang="en-US" sz="2000" b="1" i="1" smtClean="0">
                        <a:latin typeface="Cambria Math" charset="0"/>
                      </a:rPr>
                      <m:t> </m:t>
                    </m:r>
                    <m:r>
                      <a:rPr lang="en-US" sz="2000" b="1" i="1" smtClean="0">
                        <a:latin typeface="Cambria Math" charset="0"/>
                        <a:ea typeface="Cambria Math" charset="0"/>
                        <a:cs typeface="Cambria Math" charset="0"/>
                      </a:rPr>
                      <m:t>𝝐</m:t>
                    </m:r>
                    <m:r>
                      <a:rPr lang="en-US" sz="2000" b="1" i="1" smtClean="0">
                        <a:latin typeface="Cambria Math" charset="0"/>
                        <a:ea typeface="Cambria Math" charset="0"/>
                        <a:cs typeface="Cambria Math" charset="0"/>
                      </a:rPr>
                      <m:t> </m:t>
                    </m:r>
                    <m:r>
                      <a:rPr lang="en-US" sz="2000" b="1" i="1" smtClean="0">
                        <a:latin typeface="Cambria Math" charset="0"/>
                        <a:ea typeface="Cambria Math" charset="0"/>
                        <a:cs typeface="Cambria Math" charset="0"/>
                      </a:rPr>
                      <m:t>𝑶</m:t>
                    </m:r>
                    <m:r>
                      <a:rPr lang="en-US" sz="2000" b="1" i="1" smtClean="0">
                        <a:latin typeface="Cambria Math" charset="0"/>
                        <a:ea typeface="Cambria Math" charset="0"/>
                        <a:cs typeface="Cambria Math" charset="0"/>
                      </a:rPr>
                      <m:t>(</m:t>
                    </m:r>
                    <m:sSup>
                      <m:sSupPr>
                        <m:ctrlPr>
                          <a:rPr lang="is-IS" sz="2000" b="1" i="1" smtClean="0">
                            <a:latin typeface="Cambria Math" charset="0"/>
                            <a:ea typeface="Cambria Math" charset="0"/>
                            <a:cs typeface="Cambria Math" charset="0"/>
                          </a:rPr>
                        </m:ctrlPr>
                      </m:sSupPr>
                      <m:e>
                        <m:r>
                          <a:rPr lang="en-US" sz="2000" b="1" i="1" smtClean="0">
                            <a:latin typeface="Cambria Math" charset="0"/>
                            <a:ea typeface="Cambria Math" charset="0"/>
                            <a:cs typeface="Cambria Math" charset="0"/>
                          </a:rPr>
                          <m:t>𝑵</m:t>
                        </m:r>
                      </m:e>
                      <m:sup>
                        <m:r>
                          <a:rPr lang="is-IS" sz="2000" b="1" i="1" smtClean="0">
                            <a:latin typeface="Cambria Math" charset="0"/>
                            <a:ea typeface="Cambria Math" charset="0"/>
                            <a:cs typeface="Cambria Math" charset="0"/>
                          </a:rPr>
                          <m:t>𝟐</m:t>
                        </m:r>
                      </m:sup>
                    </m:sSup>
                    <m:r>
                      <a:rPr lang="en-US" sz="2000" b="1" i="1" smtClean="0">
                        <a:latin typeface="Cambria Math" charset="0"/>
                        <a:ea typeface="Cambria Math" charset="0"/>
                        <a:cs typeface="Cambria Math" charset="0"/>
                      </a:rPr>
                      <m:t>)</m:t>
                    </m:r>
                  </m:oMath>
                </a14:m>
                <a:r>
                  <a:rPr lang="en-US" sz="2000" dirty="0" smtClean="0">
                    <a:latin typeface="+mn-lt"/>
                  </a:rPr>
                  <a:t>) for  </a:t>
                </a:r>
                <a:r>
                  <a:rPr lang="en-US" sz="2000" dirty="0">
                    <a:latin typeface="+mn-lt"/>
                  </a:rPr>
                  <a:t>N &lt;= </a:t>
                </a:r>
                <a:r>
                  <a:rPr lang="en-US" sz="2000" dirty="0" smtClean="0">
                    <a:latin typeface="+mn-lt"/>
                  </a:rPr>
                  <a:t>1000</a:t>
                </a:r>
                <a:endParaRPr lang="en-US" sz="2000" dirty="0">
                  <a:latin typeface="+mn-lt"/>
                </a:endParaRPr>
              </a:p>
              <a:p>
                <a:r>
                  <a:rPr lang="en-US" sz="2000" dirty="0">
                    <a:latin typeface="+mn-lt"/>
                  </a:rPr>
                  <a:t>Computation is memory bound for larger N</a:t>
                </a:r>
                <a:r>
                  <a:rPr lang="en-US" sz="2000" dirty="0" smtClean="0">
                    <a:latin typeface="+mn-lt"/>
                  </a:rPr>
                  <a:t>: </a:t>
                </a:r>
                <a14:m>
                  <m:oMath xmlns:m="http://schemas.openxmlformats.org/officeDocument/2006/math">
                    <m:r>
                      <a:rPr lang="en-US" sz="2000" i="1">
                        <a:latin typeface="Cambria Math" charset="0"/>
                      </a:rPr>
                      <m:t>𝑰</m:t>
                    </m:r>
                    <m:d>
                      <m:dPr>
                        <m:ctrlPr>
                          <a:rPr lang="en-US" sz="2000" i="1">
                            <a:latin typeface="Cambria Math" charset="0"/>
                          </a:rPr>
                        </m:ctrlPr>
                      </m:dPr>
                      <m:e>
                        <m:r>
                          <a:rPr lang="en-US" sz="2000" i="1">
                            <a:latin typeface="Cambria Math" charset="0"/>
                          </a:rPr>
                          <m:t>𝑵</m:t>
                        </m:r>
                      </m:e>
                    </m:d>
                    <m:r>
                      <a:rPr lang="en-US" sz="2000" i="1">
                        <a:latin typeface="Cambria Math" charset="0"/>
                      </a:rPr>
                      <m:t> </m:t>
                    </m:r>
                    <m:r>
                      <a:rPr lang="en-US" sz="2000" i="1">
                        <a:latin typeface="Cambria Math" charset="0"/>
                        <a:ea typeface="Cambria Math" charset="0"/>
                        <a:cs typeface="Cambria Math" charset="0"/>
                      </a:rPr>
                      <m:t>𝝐</m:t>
                    </m:r>
                    <m:r>
                      <a:rPr lang="en-US" sz="2000" i="1">
                        <a:latin typeface="Cambria Math" charset="0"/>
                        <a:ea typeface="Cambria Math" charset="0"/>
                        <a:cs typeface="Cambria Math" charset="0"/>
                      </a:rPr>
                      <m:t> </m:t>
                    </m:r>
                    <m:r>
                      <a:rPr lang="en-US" sz="2000" i="1">
                        <a:latin typeface="Cambria Math" charset="0"/>
                        <a:ea typeface="Cambria Math" charset="0"/>
                        <a:cs typeface="Cambria Math" charset="0"/>
                      </a:rPr>
                      <m:t>𝑶</m:t>
                    </m:r>
                    <m:r>
                      <a:rPr lang="en-US" sz="2000" i="1">
                        <a:latin typeface="Cambria Math" charset="0"/>
                        <a:ea typeface="Cambria Math" charset="0"/>
                        <a:cs typeface="Cambria Math" charset="0"/>
                      </a:rPr>
                      <m:t>(</m:t>
                    </m:r>
                    <m:f>
                      <m:fPr>
                        <m:ctrlPr>
                          <a:rPr lang="mr-IN" sz="2000" i="1" smtClean="0">
                            <a:latin typeface="Cambria Math" charset="0"/>
                            <a:ea typeface="Cambria Math" charset="0"/>
                            <a:cs typeface="Cambria Math" charset="0"/>
                          </a:rPr>
                        </m:ctrlPr>
                      </m:fPr>
                      <m:num>
                        <m:r>
                          <a:rPr lang="en-US" sz="2000" b="1" i="1" smtClean="0">
                            <a:latin typeface="Cambria Math" charset="0"/>
                            <a:ea typeface="Cambria Math" charset="0"/>
                            <a:cs typeface="Cambria Math" charset="0"/>
                          </a:rPr>
                          <m:t>𝟏</m:t>
                        </m:r>
                      </m:num>
                      <m:den>
                        <m:r>
                          <a:rPr lang="en-US" sz="2000" b="1" i="1" smtClean="0">
                            <a:latin typeface="Cambria Math" charset="0"/>
                            <a:ea typeface="Cambria Math" charset="0"/>
                            <a:cs typeface="Cambria Math" charset="0"/>
                          </a:rPr>
                          <m:t>𝑵</m:t>
                        </m:r>
                      </m:den>
                    </m:f>
                    <m:r>
                      <a:rPr lang="en-US" sz="2000" b="1" i="1" smtClean="0">
                        <a:latin typeface="Cambria Math" charset="0"/>
                        <a:ea typeface="Cambria Math" charset="0"/>
                        <a:cs typeface="Cambria Math" charset="0"/>
                      </a:rPr>
                      <m:t>)</m:t>
                    </m:r>
                  </m:oMath>
                </a14:m>
                <a:endParaRPr lang="en-US" sz="2000" dirty="0" smtClean="0">
                  <a:latin typeface="+mn-lt"/>
                </a:endParaRPr>
              </a:p>
            </p:txBody>
          </p:sp>
        </mc:Choice>
        <mc:Fallback xmlns="">
          <p:sp>
            <p:nvSpPr>
              <p:cNvPr id="2" name="TextBox 1"/>
              <p:cNvSpPr txBox="1">
                <a:spLocks noRot="1" noChangeAspect="1" noMove="1" noResize="1" noEditPoints="1" noAdjustHandles="1" noChangeArrowheads="1" noChangeShapeType="1" noTextEdit="1"/>
              </p:cNvSpPr>
              <p:nvPr/>
            </p:nvSpPr>
            <p:spPr bwMode="auto">
              <a:xfrm>
                <a:off x="363960" y="1060520"/>
                <a:ext cx="8404560" cy="1465786"/>
              </a:xfrm>
              <a:prstGeom prst="rect">
                <a:avLst/>
              </a:prstGeom>
              <a:blipFill rotWithShape="0">
                <a:blip r:embed="rId3"/>
                <a:stretch>
                  <a:fillRect l="-798" t="-2500" b="-4167"/>
                </a:stretch>
              </a:blipFill>
              <a:ln w="6350">
                <a:noFill/>
              </a:ln>
              <a:effectLst/>
            </p:spPr>
            <p:txBody>
              <a:bodyPr/>
              <a:lstStyle/>
              <a:p>
                <a:r>
                  <a:rPr lang="en-US">
                    <a:noFill/>
                  </a:rPr>
                  <a:t> </a:t>
                </a:r>
              </a:p>
            </p:txBody>
          </p:sp>
        </mc:Fallback>
      </mc:AlternateContent>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129" y="2526306"/>
            <a:ext cx="7419391" cy="4125099"/>
          </a:xfrm>
          <a:prstGeom prst="rect">
            <a:avLst/>
          </a:prstGeom>
        </p:spPr>
      </p:pic>
      <mc:AlternateContent xmlns:mc="http://schemas.openxmlformats.org/markup-compatibility/2006" xmlns:a14="http://schemas.microsoft.com/office/drawing/2010/main">
        <mc:Choice Requires="a14">
          <p:sp>
            <p:nvSpPr>
              <p:cNvPr id="7" name="TextBox 6"/>
              <p:cNvSpPr txBox="1"/>
              <p:nvPr/>
            </p:nvSpPr>
            <p:spPr bwMode="auto">
              <a:xfrm>
                <a:off x="6499148" y="312016"/>
                <a:ext cx="1783372" cy="56592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𝑝</m:t>
                          </m:r>
                        </m:e>
                        <m:sub>
                          <m:r>
                            <a:rPr lang="en-US" sz="2000" b="0" i="1" smtClean="0">
                              <a:latin typeface="Cambria Math" charset="0"/>
                            </a:rPr>
                            <m:t>𝑖𝑗</m:t>
                          </m:r>
                        </m:sub>
                      </m:sSub>
                      <m:r>
                        <a:rPr lang="en-US" sz="2000" b="0" i="1" smtClean="0">
                          <a:latin typeface="Cambria Math" charset="0"/>
                        </a:rPr>
                        <m:t>= </m:t>
                      </m:r>
                      <m:f>
                        <m:fPr>
                          <m:ctrlPr>
                            <a:rPr lang="mr-IN" sz="2000" b="0" i="1" dirty="0" smtClean="0">
                              <a:latin typeface="Cambria Math" charset="0"/>
                            </a:rPr>
                          </m:ctrlPr>
                        </m:fPr>
                        <m:num>
                          <m:sSub>
                            <m:sSubPr>
                              <m:ctrlPr>
                                <a:rPr lang="en-US" sz="2000" b="0" i="1">
                                  <a:latin typeface="Cambria Math" charset="0"/>
                                </a:rPr>
                              </m:ctrlPr>
                            </m:sSubPr>
                            <m:e>
                              <m:r>
                                <a:rPr lang="en-US" sz="2000" b="0" i="1">
                                  <a:latin typeface="Cambria Math" charset="0"/>
                                </a:rPr>
                                <m:t>𝑝</m:t>
                              </m:r>
                            </m:e>
                            <m:sub>
                              <m:r>
                                <a:rPr lang="en-US" sz="2000" b="0" i="1">
                                  <a:latin typeface="Cambria Math" charset="0"/>
                                </a:rPr>
                                <m:t>𝑖𝑗</m:t>
                              </m:r>
                            </m:sub>
                          </m:sSub>
                          <m:r>
                            <m:rPr>
                              <m:nor/>
                            </m:rPr>
                            <a:rPr lang="en-US" sz="2000" b="0" dirty="0"/>
                            <m:t> </m:t>
                          </m:r>
                          <m:r>
                            <a:rPr lang="en-US" sz="2000" b="0" i="1" dirty="0" smtClean="0">
                              <a:latin typeface="Cambria Math" charset="0"/>
                            </a:rPr>
                            <m:t>+ </m:t>
                          </m:r>
                          <m:sSub>
                            <m:sSubPr>
                              <m:ctrlPr>
                                <a:rPr lang="en-US" sz="2000" b="0" i="1">
                                  <a:latin typeface="Cambria Math" charset="0"/>
                                </a:rPr>
                              </m:ctrlPr>
                            </m:sSubPr>
                            <m:e>
                              <m:r>
                                <a:rPr lang="en-US" sz="2000" b="0" i="1">
                                  <a:latin typeface="Cambria Math" charset="0"/>
                                </a:rPr>
                                <m:t>𝑝</m:t>
                              </m:r>
                            </m:e>
                            <m:sub>
                              <m:r>
                                <a:rPr lang="en-US" sz="2000" b="0" i="1">
                                  <a:latin typeface="Cambria Math" charset="0"/>
                                </a:rPr>
                                <m:t>𝑗𝑖</m:t>
                              </m:r>
                            </m:sub>
                          </m:sSub>
                        </m:num>
                        <m:den>
                          <m:r>
                            <a:rPr lang="mr-IN" sz="2000" b="0" i="1" dirty="0" smtClean="0">
                              <a:latin typeface="Cambria Math" charset="0"/>
                            </a:rPr>
                            <m:t>2</m:t>
                          </m:r>
                        </m:den>
                      </m:f>
                    </m:oMath>
                  </m:oMathPara>
                </a14:m>
                <a:endParaRPr lang="en-US" sz="2000" b="0" dirty="0" smtClean="0">
                  <a:latin typeface="+mn-lt"/>
                </a:endParaRPr>
              </a:p>
            </p:txBody>
          </p:sp>
        </mc:Choice>
        <mc:Fallback xmlns="">
          <p:sp>
            <p:nvSpPr>
              <p:cNvPr id="7" name="TextBox 6"/>
              <p:cNvSpPr txBox="1">
                <a:spLocks noRot="1" noChangeAspect="1" noMove="1" noResize="1" noEditPoints="1" noAdjustHandles="1" noChangeArrowheads="1" noChangeShapeType="1" noTextEdit="1"/>
              </p:cNvSpPr>
              <p:nvPr/>
            </p:nvSpPr>
            <p:spPr bwMode="auto">
              <a:xfrm>
                <a:off x="6499148" y="312016"/>
                <a:ext cx="1783372" cy="565924"/>
              </a:xfrm>
              <a:prstGeom prst="rect">
                <a:avLst/>
              </a:prstGeom>
              <a:blipFill rotWithShape="0">
                <a:blip r:embed="rId5"/>
                <a:stretch>
                  <a:fillRect/>
                </a:stretch>
              </a:blipFill>
              <a:ln w="6350">
                <a:noFill/>
              </a:ln>
              <a:effectLst/>
            </p:spPr>
            <p:txBody>
              <a:bodyPr/>
              <a:lstStyle/>
              <a:p>
                <a:r>
                  <a:rPr lang="en-US">
                    <a:noFill/>
                  </a:rPr>
                  <a:t> </a:t>
                </a:r>
              </a:p>
            </p:txBody>
          </p:sp>
        </mc:Fallback>
      </mc:AlternateContent>
      <p:sp>
        <p:nvSpPr>
          <p:cNvPr id="3" name="TextBox 2"/>
          <p:cNvSpPr txBox="1"/>
          <p:nvPr/>
        </p:nvSpPr>
        <p:spPr bwMode="auto">
          <a:xfrm>
            <a:off x="6324600" y="877940"/>
            <a:ext cx="2455800" cy="400110"/>
          </a:xfrm>
          <a:prstGeom prst="rect">
            <a:avLst/>
          </a:prstGeom>
          <a:noFill/>
          <a:ln w="6350">
            <a:noFill/>
          </a:ln>
          <a:effectLst/>
        </p:spPr>
        <p:txBody>
          <a:bodyPr wrap="square" rtlCol="0">
            <a:spAutoFit/>
          </a:bodyPr>
          <a:lstStyle/>
          <a:p>
            <a:r>
              <a:rPr lang="en-US" sz="2000" smtClean="0">
                <a:latin typeface="+mn-lt"/>
              </a:rPr>
              <a:t>+ normalize per row</a:t>
            </a:r>
            <a:endParaRPr lang="en-US" sz="2000" dirty="0" smtClean="0">
              <a:latin typeface="+mn-lt"/>
            </a:endParaRPr>
          </a:p>
        </p:txBody>
      </p:sp>
    </p:spTree>
    <p:extLst>
      <p:ext uri="{BB962C8B-B14F-4D97-AF65-F5344CB8AC3E}">
        <p14:creationId xmlns:p14="http://schemas.microsoft.com/office/powerpoint/2010/main" val="190815383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4485459"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Computation Low Dimensional Affinities</a:t>
            </a:r>
          </a:p>
        </p:txBody>
      </p:sp>
      <mc:AlternateContent xmlns:mc="http://schemas.openxmlformats.org/markup-compatibility/2006" xmlns:a14="http://schemas.microsoft.com/office/drawing/2010/main">
        <mc:Choice Requires="a14">
          <p:sp>
            <p:nvSpPr>
              <p:cNvPr id="5" name="TextBox 4"/>
              <p:cNvSpPr txBox="1"/>
              <p:nvPr/>
            </p:nvSpPr>
            <p:spPr bwMode="auto">
              <a:xfrm>
                <a:off x="6172199" y="1028344"/>
                <a:ext cx="2776465" cy="338682"/>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𝑖𝑗</m:t>
                          </m:r>
                        </m:sub>
                      </m:sSub>
                      <m:r>
                        <a:rPr lang="en-US" sz="2000" b="0" i="1" smtClean="0">
                          <a:latin typeface="Cambria Math" charset="0"/>
                        </a:rPr>
                        <m:t>=</m:t>
                      </m:r>
                      <m:sSup>
                        <m:sSupPr>
                          <m:ctrlPr>
                            <a:rPr lang="en-US" sz="2000" b="0" i="1" smtClean="0">
                              <a:latin typeface="Cambria Math" charset="0"/>
                            </a:rPr>
                          </m:ctrlPr>
                        </m:sSupPr>
                        <m:e>
                          <m:r>
                            <a:rPr lang="en-US" sz="2000" b="0" i="1">
                              <a:latin typeface="Cambria Math" charset="0"/>
                            </a:rPr>
                            <m:t>(1+</m:t>
                          </m:r>
                          <m:sSup>
                            <m:sSupPr>
                              <m:ctrlPr>
                                <a:rPr lang="en-US" sz="2000" b="0" i="1">
                                  <a:latin typeface="Cambria Math" charset="0"/>
                                </a:rPr>
                              </m:ctrlPr>
                            </m:sSupPr>
                            <m:e>
                              <m:r>
                                <m:rPr>
                                  <m:lit/>
                                </m:rPr>
                                <a:rPr lang="en-US" sz="2000" b="0" i="1">
                                  <a:latin typeface="Cambria Math" charset="0"/>
                                </a:rPr>
                                <m:t>||</m:t>
                              </m:r>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r>
                                <a:rPr lang="en-US" sz="2000" b="0" i="1">
                                  <a:latin typeface="Cambria Math" charset="0"/>
                                </a:rPr>
                                <m:t>−</m:t>
                              </m:r>
                              <m:sSub>
                                <m:sSubPr>
                                  <m:ctrlPr>
                                    <a:rPr lang="en-US" sz="2000" b="0" i="1" smtClean="0">
                                      <a:latin typeface="Cambria Math" charset="0"/>
                                    </a:rPr>
                                  </m:ctrlPr>
                                </m:sSubPr>
                                <m:e>
                                  <m:r>
                                    <a:rPr lang="en-US" sz="2000" b="0" i="1">
                                      <a:latin typeface="Cambria Math" charset="0"/>
                                    </a:rPr>
                                    <m:t>𝑦</m:t>
                                  </m:r>
                                </m:e>
                                <m:sub>
                                  <m:r>
                                    <a:rPr lang="en-US" sz="2000" b="0" i="1">
                                      <a:latin typeface="Cambria Math" charset="0"/>
                                    </a:rPr>
                                    <m:t>𝑗</m:t>
                                  </m:r>
                                </m:sub>
                              </m:sSub>
                              <m:r>
                                <m:rPr>
                                  <m:lit/>
                                </m:rPr>
                                <a:rPr lang="en-US" sz="2000" b="0" i="1">
                                  <a:latin typeface="Cambria Math" charset="0"/>
                                </a:rPr>
                                <m:t>||</m:t>
                              </m:r>
                            </m:e>
                            <m:sup>
                              <m:r>
                                <a:rPr lang="en-US" sz="2000" b="0" i="1">
                                  <a:latin typeface="Cambria Math" charset="0"/>
                                </a:rPr>
                                <m:t>2</m:t>
                              </m:r>
                            </m:sup>
                          </m:sSup>
                          <m:r>
                            <a:rPr lang="en-US" sz="2000" b="0" i="1">
                              <a:latin typeface="Cambria Math" charset="0"/>
                            </a:rPr>
                            <m:t>)</m:t>
                          </m:r>
                        </m:e>
                        <m:sup>
                          <m:r>
                            <a:rPr lang="en-US" sz="2000" b="0" i="1" smtClean="0">
                              <a:latin typeface="Cambria Math" charset="0"/>
                            </a:rPr>
                            <m:t>−1</m:t>
                          </m:r>
                        </m:sup>
                      </m:sSup>
                    </m:oMath>
                  </m:oMathPara>
                </a14:m>
                <a:endParaRPr lang="en-US" sz="2000" b="0" dirty="0" smtClean="0">
                  <a:latin typeface="+mn-lt"/>
                </a:endParaRPr>
              </a:p>
            </p:txBody>
          </p:sp>
        </mc:Choice>
        <mc:Fallback xmlns="">
          <p:sp>
            <p:nvSpPr>
              <p:cNvPr id="5" name="TextBox 4"/>
              <p:cNvSpPr txBox="1">
                <a:spLocks noRot="1" noChangeAspect="1" noMove="1" noResize="1" noEditPoints="1" noAdjustHandles="1" noChangeArrowheads="1" noChangeShapeType="1" noTextEdit="1"/>
              </p:cNvSpPr>
              <p:nvPr/>
            </p:nvSpPr>
            <p:spPr bwMode="auto">
              <a:xfrm>
                <a:off x="6172199" y="1028344"/>
                <a:ext cx="2776465" cy="338682"/>
              </a:xfrm>
              <a:prstGeom prst="rect">
                <a:avLst/>
              </a:prstGeom>
              <a:blipFill rotWithShape="0">
                <a:blip r:embed="rId3"/>
                <a:stretch>
                  <a:fillRect l="-1096" r="-439" b="-27273"/>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bwMode="auto">
              <a:xfrm>
                <a:off x="7011371" y="1513804"/>
                <a:ext cx="1236429" cy="74674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𝑇</m:t>
                      </m:r>
                      <m:r>
                        <a:rPr lang="en-US" sz="2000" b="0" i="1" smtClean="0">
                          <a:latin typeface="Cambria Math" charset="0"/>
                        </a:rPr>
                        <m:t>=</m:t>
                      </m:r>
                      <m:nary>
                        <m:naryPr>
                          <m:chr m:val="∑"/>
                          <m:supHide m:val="on"/>
                          <m:ctrlPr>
                            <a:rPr lang="en-US" sz="2000" b="0" i="1" smtClean="0">
                              <a:latin typeface="Cambria Math" charset="0"/>
                            </a:rPr>
                          </m:ctrlPr>
                        </m:naryPr>
                        <m:sub>
                          <m:r>
                            <a:rPr lang="en-US" sz="2000" b="0" i="1" smtClean="0">
                              <a:latin typeface="Cambria Math" charset="0"/>
                            </a:rPr>
                            <m:t>𝑘</m:t>
                          </m:r>
                          <m:r>
                            <a:rPr lang="en-US" sz="2000" b="0" i="1" smtClean="0">
                              <a:latin typeface="Cambria Math" charset="0"/>
                            </a:rPr>
                            <m:t>≠</m:t>
                          </m:r>
                          <m:r>
                            <a:rPr lang="en-US" sz="2000" b="0" i="1" smtClean="0">
                              <a:latin typeface="Cambria Math" charset="0"/>
                            </a:rPr>
                            <m:t>𝑙</m:t>
                          </m:r>
                        </m:sub>
                        <m:sup/>
                        <m:e>
                          <m:sSub>
                            <m:sSubPr>
                              <m:ctrlPr>
                                <a:rPr lang="en-US" sz="2000" b="0" i="1" smtClean="0">
                                  <a:latin typeface="Cambria Math" charset="0"/>
                                </a:rPr>
                              </m:ctrlPr>
                            </m:sSubPr>
                            <m:e>
                              <m:r>
                                <a:rPr lang="en-US" sz="2000" b="0" i="1" smtClean="0">
                                  <a:latin typeface="Cambria Math" charset="0"/>
                                </a:rPr>
                                <m:t>𝑡</m:t>
                              </m:r>
                            </m:e>
                            <m:sub>
                              <m:r>
                                <a:rPr lang="en-US" sz="2000" b="0" i="1" smtClean="0">
                                  <a:latin typeface="Cambria Math" charset="0"/>
                                </a:rPr>
                                <m:t>𝑘𝑙</m:t>
                              </m:r>
                            </m:sub>
                          </m:sSub>
                        </m:e>
                      </m:nary>
                    </m:oMath>
                  </m:oMathPara>
                </a14:m>
                <a:endParaRPr lang="en-US" sz="2000" b="0" dirty="0" smtClean="0">
                  <a:latin typeface="+mn-lt"/>
                </a:endParaRPr>
              </a:p>
            </p:txBody>
          </p:sp>
        </mc:Choice>
        <mc:Fallback xmlns="">
          <p:sp>
            <p:nvSpPr>
              <p:cNvPr id="6" name="TextBox 5"/>
              <p:cNvSpPr txBox="1">
                <a:spLocks noRot="1" noChangeAspect="1" noMove="1" noResize="1" noEditPoints="1" noAdjustHandles="1" noChangeArrowheads="1" noChangeShapeType="1" noTextEdit="1"/>
              </p:cNvSpPr>
              <p:nvPr/>
            </p:nvSpPr>
            <p:spPr bwMode="auto">
              <a:xfrm>
                <a:off x="7011371" y="1513804"/>
                <a:ext cx="1236429" cy="746743"/>
              </a:xfrm>
              <a:prstGeom prst="rect">
                <a:avLst/>
              </a:prstGeom>
              <a:blipFill rotWithShape="0">
                <a:blip r:embed="rId4"/>
                <a:stretch>
                  <a:fillRect/>
                </a:stretch>
              </a:blipFill>
              <a:ln w="6350">
                <a:noFill/>
              </a:ln>
              <a:effectLst/>
            </p:spPr>
            <p:txBody>
              <a:bodyPr/>
              <a:lstStyle/>
              <a:p>
                <a:r>
                  <a:rPr lang="en-US">
                    <a:noFill/>
                  </a:rPr>
                  <a:t> </a:t>
                </a:r>
              </a:p>
            </p:txBody>
          </p:sp>
        </mc:Fallback>
      </mc:AlternateContent>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3781" y="2305110"/>
            <a:ext cx="7726523" cy="4370662"/>
          </a:xfrm>
          <a:prstGeom prst="rect">
            <a:avLst/>
          </a:prstGeom>
        </p:spPr>
      </p:pic>
      <mc:AlternateContent xmlns:mc="http://schemas.openxmlformats.org/markup-compatibility/2006" xmlns:a14="http://schemas.microsoft.com/office/drawing/2010/main">
        <mc:Choice Requires="a14">
          <p:sp>
            <p:nvSpPr>
              <p:cNvPr id="8" name="TextBox 7"/>
              <p:cNvSpPr txBox="1"/>
              <p:nvPr/>
            </p:nvSpPr>
            <p:spPr bwMode="auto">
              <a:xfrm>
                <a:off x="364052" y="1657369"/>
                <a:ext cx="4981557"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i="1">
                              <a:latin typeface="Cambria Math" charset="0"/>
                            </a:rPr>
                            <m:t>𝟖</m:t>
                          </m:r>
                          <m:f>
                            <m:fPr>
                              <m:type m:val="lin"/>
                              <m:ctrlPr>
                                <a:rPr lang="en-US" sz="2000" i="1">
                                  <a:latin typeface="Cambria Math" charset="0"/>
                                </a:rPr>
                              </m:ctrlPr>
                            </m:fPr>
                            <m:num>
                              <m:r>
                                <a:rPr lang="en-US" sz="2000" i="1">
                                  <a:latin typeface="Cambria Math" charset="0"/>
                                </a:rPr>
                                <m:t>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𝟐</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r>
                        <a:rPr lang="en-US" sz="2000" b="1" i="1" smtClean="0">
                          <a:latin typeface="Cambria Math" charset="0"/>
                        </a:rPr>
                        <m:t>𝟏</m:t>
                      </m:r>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57369"/>
                <a:ext cx="4981557" cy="647741"/>
              </a:xfrm>
              <a:prstGeom prst="rect">
                <a:avLst/>
              </a:prstGeom>
              <a:blipFill rotWithShape="0">
                <a:blip r:embed="rId6"/>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872945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3: Training Loop</a:t>
            </a:r>
            <a:endParaRPr lang="en-US" dirty="0"/>
          </a:p>
        </p:txBody>
      </p:sp>
      <p:sp>
        <p:nvSpPr>
          <p:cNvPr id="4" name="TextBox 3"/>
          <p:cNvSpPr txBox="1"/>
          <p:nvPr/>
        </p:nvSpPr>
        <p:spPr bwMode="auto">
          <a:xfrm>
            <a:off x="364052" y="1143000"/>
            <a:ext cx="5075557" cy="400110"/>
          </a:xfrm>
          <a:prstGeom prst="rect">
            <a:avLst/>
          </a:prstGeom>
          <a:noFill/>
          <a:ln w="6350">
            <a:noFill/>
          </a:ln>
          <a:effectLst/>
        </p:spPr>
        <p:txBody>
          <a:bodyPr wrap="none" rtlCol="0">
            <a:spAutoFit/>
          </a:bodyPr>
          <a:lstStyle/>
          <a:p>
            <a:r>
              <a:rPr lang="en-US" sz="2000" dirty="0" smtClean="0">
                <a:solidFill>
                  <a:schemeClr val="accent1">
                    <a:lumMod val="75000"/>
                    <a:lumOff val="25000"/>
                  </a:schemeClr>
                </a:solidFill>
                <a:latin typeface="+mn-lt"/>
              </a:rPr>
              <a:t>Gradient Computation, Update and Normalize</a:t>
            </a:r>
          </a:p>
        </p:txBody>
      </p:sp>
      <mc:AlternateContent xmlns:mc="http://schemas.openxmlformats.org/markup-compatibility/2006" xmlns:a14="http://schemas.microsoft.com/office/drawing/2010/main">
        <mc:Choice Requires="a14">
          <p:sp>
            <p:nvSpPr>
              <p:cNvPr id="8" name="TextBox 7"/>
              <p:cNvSpPr txBox="1"/>
              <p:nvPr/>
            </p:nvSpPr>
            <p:spPr bwMode="auto">
              <a:xfrm>
                <a:off x="364052" y="1626976"/>
                <a:ext cx="4958280" cy="678134"/>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d>
                        <m:dPr>
                          <m:ctrlPr>
                            <a:rPr lang="en-US" sz="2000" b="1" i="1" smtClean="0">
                              <a:latin typeface="Cambria Math" charset="0"/>
                            </a:rPr>
                          </m:ctrlPr>
                        </m:dPr>
                        <m:e>
                          <m:r>
                            <a:rPr lang="en-US" sz="2000" b="1" i="1" smtClean="0">
                              <a:latin typeface="Cambria Math" charset="0"/>
                            </a:rPr>
                            <m:t>𝒏</m:t>
                          </m:r>
                        </m:e>
                      </m:d>
                      <m:r>
                        <a:rPr lang="en-US" sz="2000" b="1" i="1" smtClean="0">
                          <a:latin typeface="Cambria Math" charset="0"/>
                        </a:rPr>
                        <m:t>=</m:t>
                      </m:r>
                      <m:f>
                        <m:fPr>
                          <m:ctrlPr>
                            <a:rPr lang="mr-IN" sz="2000" b="1" i="1" smtClean="0">
                              <a:latin typeface="Cambria Math" charset="0"/>
                            </a:rPr>
                          </m:ctrlPr>
                        </m:fPr>
                        <m:num>
                          <m:r>
                            <a:rPr lang="en-US" sz="2000" b="1" i="1" smtClean="0">
                              <a:latin typeface="Cambria Math" charset="0"/>
                            </a:rPr>
                            <m:t>𝟗</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r>
                            <a:rPr lang="en-US" sz="2000" b="1" i="1" smtClean="0">
                              <a:latin typeface="Cambria Math" charset="0"/>
                            </a:rPr>
                            <m:t>+</m:t>
                          </m:r>
                          <m:r>
                            <a:rPr lang="en-US" sz="2000" b="1" i="1" smtClean="0">
                              <a:latin typeface="Cambria Math" charset="0"/>
                            </a:rPr>
                            <m:t>𝟐</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r>
                                <a:rPr lang="en-US" sz="2000" b="1" i="1" smtClean="0">
                                  <a:latin typeface="Cambria Math" charset="0"/>
                                </a:rPr>
                                <m:t>𝟐</m:t>
                              </m:r>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𝟒</m:t>
                              </m:r>
                              <m:r>
                                <a:rPr lang="en-US" sz="2000" b="1" i="1" smtClean="0">
                                  <a:latin typeface="Cambria Math" charset="0"/>
                                </a:rPr>
                                <m:t>𝑵</m:t>
                              </m:r>
                            </m:e>
                          </m:d>
                          <m:r>
                            <a:rPr lang="en-US" sz="2000" b="1" i="1" smtClean="0">
                              <a:latin typeface="Cambria Math" charset="0"/>
                            </a:rPr>
                            <m:t>𝒃𝒚𝒕𝒆𝒔</m:t>
                          </m:r>
                        </m:den>
                      </m:f>
                      <m:r>
                        <a:rPr lang="en-US" sz="2000" b="1" i="1" smtClean="0">
                          <a:latin typeface="Cambria Math" charset="0"/>
                        </a:rPr>
                        <m:t>≈</m:t>
                      </m:r>
                      <m:f>
                        <m:fPr>
                          <m:ctrlPr>
                            <a:rPr lang="en-US" sz="2000" b="1" i="1" smtClean="0">
                              <a:latin typeface="Cambria Math" charset="0"/>
                            </a:rPr>
                          </m:ctrlPr>
                        </m:fPr>
                        <m:num>
                          <m:r>
                            <a:rPr lang="en-US" sz="2000" b="1" i="1" smtClean="0">
                              <a:latin typeface="Cambria Math" charset="0"/>
                            </a:rPr>
                            <m:t>𝟗</m:t>
                          </m:r>
                        </m:num>
                        <m:den>
                          <m:r>
                            <a:rPr lang="en-US" sz="2000" b="1" i="1" smtClean="0">
                              <a:latin typeface="Cambria Math" charset="0"/>
                            </a:rPr>
                            <m:t>𝟖</m:t>
                          </m:r>
                        </m:den>
                      </m:f>
                      <m:r>
                        <a:rPr lang="en-US" sz="2000" b="1" i="1" smtClean="0">
                          <a:latin typeface="Cambria Math" charset="0"/>
                        </a:rPr>
                        <m:t> </m:t>
                      </m:r>
                      <m:r>
                        <a:rPr lang="en-US" sz="2000" b="1" i="1" smtClean="0">
                          <a:latin typeface="Cambria Math" charset="0"/>
                        </a:rPr>
                        <m:t>𝒇𝒍𝒐𝒑</m:t>
                      </m:r>
                      <m:r>
                        <a:rPr lang="en-US" sz="2000" b="1" i="1" smtClean="0">
                          <a:latin typeface="Cambria Math" charset="0"/>
                        </a:rPr>
                        <m:t>/</m:t>
                      </m:r>
                      <m:r>
                        <a:rPr lang="en-US" sz="2000" b="1" i="1" smtClean="0">
                          <a:latin typeface="Cambria Math" charset="0"/>
                        </a:rPr>
                        <m:t>𝒃𝒚𝒕𝒆</m:t>
                      </m:r>
                    </m:oMath>
                  </m:oMathPara>
                </a14:m>
                <a:endParaRPr lang="en-US" sz="2000" dirty="0" smtClean="0">
                  <a:latin typeface="+mn-lt"/>
                </a:endParaRPr>
              </a:p>
            </p:txBody>
          </p:sp>
        </mc:Choice>
        <mc:Fallback xmlns="">
          <p:sp>
            <p:nvSpPr>
              <p:cNvPr id="8" name="TextBox 7"/>
              <p:cNvSpPr txBox="1">
                <a:spLocks noRot="1" noChangeAspect="1" noMove="1" noResize="1" noEditPoints="1" noAdjustHandles="1" noChangeArrowheads="1" noChangeShapeType="1" noTextEdit="1"/>
              </p:cNvSpPr>
              <p:nvPr/>
            </p:nvSpPr>
            <p:spPr bwMode="auto">
              <a:xfrm>
                <a:off x="364052" y="1626976"/>
                <a:ext cx="4958280" cy="678134"/>
              </a:xfrm>
              <a:prstGeom prst="rect">
                <a:avLst/>
              </a:prstGeom>
              <a:blipFill rotWithShape="0">
                <a:blip r:embed="rId3"/>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bwMode="auto">
              <a:xfrm>
                <a:off x="5560720" y="523886"/>
                <a:ext cx="3583280" cy="707501"/>
              </a:xfrm>
              <a:prstGeom prst="rect">
                <a:avLst/>
              </a:prstGeom>
              <a:noFill/>
              <a:ln w="6350">
                <a:noFill/>
              </a:ln>
              <a:effectLst/>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mr-IN" sz="1800" b="0" i="1" smtClean="0">
                              <a:latin typeface="Cambria Math" charset="0"/>
                            </a:rPr>
                          </m:ctrlPr>
                        </m:fPr>
                        <m:num>
                          <m:r>
                            <a:rPr lang="en-US" sz="1800" b="0" i="1" smtClean="0">
                              <a:latin typeface="Cambria Math" charset="0"/>
                            </a:rPr>
                            <m:t>𝜕</m:t>
                          </m:r>
                          <m:r>
                            <a:rPr lang="en-US" sz="1800" b="0" i="1" smtClean="0">
                              <a:latin typeface="Cambria Math" charset="0"/>
                            </a:rPr>
                            <m:t>𝐶</m:t>
                          </m:r>
                        </m:num>
                        <m:den>
                          <m:r>
                            <a:rPr lang="en-US" sz="1800" b="0" i="1" smtClean="0">
                              <a:latin typeface="Cambria Math" charset="0"/>
                            </a:rPr>
                            <m:t>𝜕</m:t>
                          </m:r>
                          <m:sSub>
                            <m:sSubPr>
                              <m:ctrlPr>
                                <a:rPr lang="en-US" sz="1800" b="0" i="1">
                                  <a:latin typeface="Cambria Math" charset="0"/>
                                </a:rPr>
                              </m:ctrlPr>
                            </m:sSubPr>
                            <m:e>
                              <m:r>
                                <a:rPr lang="en-US" sz="1800" b="0" i="1">
                                  <a:latin typeface="Cambria Math" charset="0"/>
                                </a:rPr>
                                <m:t>𝑦</m:t>
                              </m:r>
                            </m:e>
                            <m:sub>
                              <m:r>
                                <a:rPr lang="en-US" sz="1800" b="0" i="1">
                                  <a:latin typeface="Cambria Math" charset="0"/>
                                </a:rPr>
                                <m:t>𝑖</m:t>
                              </m:r>
                            </m:sub>
                          </m:sSub>
                        </m:den>
                      </m:f>
                      <m:r>
                        <a:rPr lang="en-US" sz="1800" b="0" i="1" smtClean="0">
                          <a:latin typeface="Cambria Math" charset="0"/>
                        </a:rPr>
                        <m:t>=</m:t>
                      </m:r>
                      <m:nary>
                        <m:naryPr>
                          <m:chr m:val="∑"/>
                          <m:supHide m:val="on"/>
                          <m:ctrlPr>
                            <a:rPr lang="en-US" sz="1800" b="0" i="1" smtClean="0">
                              <a:latin typeface="Cambria Math" charset="0"/>
                            </a:rPr>
                          </m:ctrlPr>
                        </m:naryPr>
                        <m:sub>
                          <m:r>
                            <a:rPr lang="en-US" sz="1800" b="0" i="1" smtClean="0">
                              <a:latin typeface="Cambria Math" charset="0"/>
                            </a:rPr>
                            <m:t>𝑗</m:t>
                          </m:r>
                        </m:sub>
                        <m:sup/>
                        <m:e>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r>
                                <a:rPr lang="en-US" sz="1800" b="0" i="1" smtClean="0">
                                  <a:latin typeface="Cambria Math" charset="0"/>
                                </a:rPr>
                                <m:t>−</m:t>
                              </m:r>
                              <m:f>
                                <m:fPr>
                                  <m:ctrlPr>
                                    <a:rPr lang="en-US" sz="1800" b="0" i="1" smtClean="0">
                                      <a:latin typeface="Cambria Math" charset="0"/>
                                    </a:rPr>
                                  </m:ctrlPr>
                                </m:fPr>
                                <m:num>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num>
                                <m:den>
                                  <m:r>
                                    <a:rPr lang="en-US" sz="1800" b="0" i="1" smtClean="0">
                                      <a:latin typeface="Cambria Math" charset="0"/>
                                    </a:rPr>
                                    <m:t>𝑇</m:t>
                                  </m:r>
                                </m:den>
                              </m:f>
                            </m:e>
                          </m:d>
                          <m:d>
                            <m:dPr>
                              <m:ctrlPr>
                                <a:rPr lang="en-US" sz="1800" b="0" i="1" smtClean="0">
                                  <a:latin typeface="Cambria Math" charset="0"/>
                                </a:rPr>
                              </m:ctrlPr>
                            </m:dPr>
                            <m:e>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𝑖</m:t>
                                  </m:r>
                                </m:sub>
                              </m:sSub>
                              <m:r>
                                <a:rPr lang="en-US" sz="1800" b="0" i="1" smtClean="0">
                                  <a:latin typeface="Cambria Math" charset="0"/>
                                </a:rPr>
                                <m:t>−</m:t>
                              </m:r>
                              <m:sSub>
                                <m:sSubPr>
                                  <m:ctrlPr>
                                    <a:rPr lang="en-US" sz="1800" b="0" i="1" smtClean="0">
                                      <a:latin typeface="Cambria Math" charset="0"/>
                                    </a:rPr>
                                  </m:ctrlPr>
                                </m:sSubPr>
                                <m:e>
                                  <m:r>
                                    <a:rPr lang="en-US" sz="1800" b="0" i="1" smtClean="0">
                                      <a:latin typeface="Cambria Math" charset="0"/>
                                    </a:rPr>
                                    <m:t>𝑦</m:t>
                                  </m:r>
                                </m:e>
                                <m:sub>
                                  <m:r>
                                    <a:rPr lang="en-US" sz="1800" b="0" i="1" smtClean="0">
                                      <a:latin typeface="Cambria Math" charset="0"/>
                                    </a:rPr>
                                    <m:t>𝑗</m:t>
                                  </m:r>
                                </m:sub>
                              </m:sSub>
                            </m:e>
                          </m:d>
                          <m:sSub>
                            <m:sSubPr>
                              <m:ctrlPr>
                                <a:rPr lang="en-US" sz="1800" b="0" i="1" smtClean="0">
                                  <a:latin typeface="Cambria Math" charset="0"/>
                                </a:rPr>
                              </m:ctrlPr>
                            </m:sSubPr>
                            <m:e>
                              <m:r>
                                <a:rPr lang="en-US" sz="1800" b="0" i="1" smtClean="0">
                                  <a:latin typeface="Cambria Math" charset="0"/>
                                </a:rPr>
                                <m:t>𝑡</m:t>
                              </m:r>
                            </m:e>
                            <m:sub>
                              <m:r>
                                <a:rPr lang="en-US" sz="1800" b="0" i="1" smtClean="0">
                                  <a:latin typeface="Cambria Math" charset="0"/>
                                </a:rPr>
                                <m:t>𝑖𝑗</m:t>
                              </m:r>
                            </m:sub>
                          </m:sSub>
                        </m:e>
                      </m:nary>
                    </m:oMath>
                  </m:oMathPara>
                </a14:m>
                <a:endParaRPr lang="en-US" sz="1800" b="0" dirty="0" smtClean="0">
                  <a:latin typeface="+mn-lt"/>
                </a:endParaRPr>
              </a:p>
            </p:txBody>
          </p:sp>
        </mc:Choice>
        <mc:Fallback xmlns="">
          <p:sp>
            <p:nvSpPr>
              <p:cNvPr id="3" name="TextBox 2"/>
              <p:cNvSpPr txBox="1">
                <a:spLocks noRot="1" noChangeAspect="1" noMove="1" noResize="1" noEditPoints="1" noAdjustHandles="1" noChangeArrowheads="1" noChangeShapeType="1" noTextEdit="1"/>
              </p:cNvSpPr>
              <p:nvPr/>
            </p:nvSpPr>
            <p:spPr bwMode="auto">
              <a:xfrm>
                <a:off x="5560720" y="523886"/>
                <a:ext cx="3583280" cy="707501"/>
              </a:xfrm>
              <a:prstGeom prst="rect">
                <a:avLst/>
              </a:prstGeom>
              <a:blipFill rotWithShape="0">
                <a:blip r:embed="rId4"/>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p:cNvSpPr txBox="1"/>
              <p:nvPr/>
            </p:nvSpPr>
            <p:spPr bwMode="auto">
              <a:xfrm>
                <a:off x="6400800" y="1247431"/>
                <a:ext cx="2672718" cy="574003"/>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1800" b="0" i="0" smtClean="0">
                          <a:latin typeface="Cambria Math" charset="0"/>
                        </a:rPr>
                        <m:t>Δ</m:t>
                      </m:r>
                      <m:sSup>
                        <m:sSupPr>
                          <m:ctrlPr>
                            <a:rPr lang="en-US" sz="1800" b="0" i="1" smtClean="0">
                              <a:latin typeface="Cambria Math" charset="0"/>
                            </a:rPr>
                          </m:ctrlPr>
                        </m:sSupPr>
                        <m:e>
                          <m:sSub>
                            <m:sSubPr>
                              <m:ctrlPr>
                                <a:rPr lang="en-US" sz="1800" b="0" i="1">
                                  <a:latin typeface="Cambria Math" charset="0"/>
                                </a:rPr>
                              </m:ctrlPr>
                            </m:sSubPr>
                            <m:e>
                              <m:r>
                                <a:rPr lang="en-US" sz="1800" b="0" i="1">
                                  <a:latin typeface="Cambria Math" charset="0"/>
                                </a:rPr>
                                <m:t>𝑦</m:t>
                              </m:r>
                            </m:e>
                            <m:sub>
                              <m:r>
                                <a:rPr lang="en-US" sz="1800" b="0" i="1">
                                  <a:latin typeface="Cambria Math" charset="0"/>
                                </a:rPr>
                                <m:t>𝑖</m:t>
                              </m:r>
                            </m:sub>
                          </m:sSub>
                        </m:e>
                        <m:sup>
                          <m:r>
                            <a:rPr lang="en-US" sz="1800" b="0" i="1" smtClean="0">
                              <a:latin typeface="Cambria Math" charset="0"/>
                            </a:rPr>
                            <m:t>(</m:t>
                          </m:r>
                          <m:r>
                            <a:rPr lang="en-US" sz="1800" b="0" i="1" smtClean="0">
                              <a:latin typeface="Cambria Math" charset="0"/>
                            </a:rPr>
                            <m:t>𝑡</m:t>
                          </m:r>
                          <m:r>
                            <a:rPr lang="en-US" sz="1800" b="0" i="1" smtClean="0">
                              <a:latin typeface="Cambria Math" charset="0"/>
                            </a:rPr>
                            <m:t>)</m:t>
                          </m:r>
                        </m:sup>
                      </m:sSup>
                      <m:r>
                        <a:rPr lang="en-US" sz="1800" b="0" i="1" smtClean="0">
                          <a:latin typeface="Cambria Math" charset="0"/>
                        </a:rPr>
                        <m:t>=</m:t>
                      </m:r>
                      <m:r>
                        <a:rPr lang="en-US" sz="1800" b="0" i="1" smtClean="0">
                          <a:latin typeface="Cambria Math" charset="0"/>
                        </a:rPr>
                        <m:t>𝜂</m:t>
                      </m:r>
                      <m:r>
                        <a:rPr lang="en-US" sz="1800" b="0" i="1" smtClean="0">
                          <a:latin typeface="Cambria Math" charset="0"/>
                        </a:rPr>
                        <m:t> </m:t>
                      </m:r>
                      <m:r>
                        <m:rPr>
                          <m:sty m:val="p"/>
                        </m:rPr>
                        <a:rPr lang="en-US" sz="1800" b="0" i="0" smtClean="0">
                          <a:latin typeface="Cambria Math" charset="0"/>
                        </a:rPr>
                        <m:t>Δ</m:t>
                      </m:r>
                      <m:sSup>
                        <m:sSupPr>
                          <m:ctrlPr>
                            <a:rPr lang="en-US" sz="1800" b="0" i="1" smtClean="0">
                              <a:latin typeface="Cambria Math" charset="0"/>
                            </a:rPr>
                          </m:ctrlPr>
                        </m:sSupPr>
                        <m:e>
                          <m:sSub>
                            <m:sSubPr>
                              <m:ctrlPr>
                                <a:rPr lang="en-US" sz="1800" b="0" i="1">
                                  <a:latin typeface="Cambria Math" charset="0"/>
                                </a:rPr>
                              </m:ctrlPr>
                            </m:sSubPr>
                            <m:e>
                              <m:r>
                                <a:rPr lang="en-US" sz="1800" b="0" i="1">
                                  <a:latin typeface="Cambria Math" charset="0"/>
                                </a:rPr>
                                <m:t>𝑦</m:t>
                              </m:r>
                            </m:e>
                            <m:sub>
                              <m:r>
                                <a:rPr lang="en-US" sz="1800" b="0" i="1">
                                  <a:latin typeface="Cambria Math" charset="0"/>
                                </a:rPr>
                                <m:t>𝑖</m:t>
                              </m:r>
                            </m:sub>
                          </m:sSub>
                        </m:e>
                        <m:sup>
                          <m:r>
                            <a:rPr lang="en-US" sz="1800" b="0" i="1" smtClean="0">
                              <a:latin typeface="Cambria Math" charset="0"/>
                            </a:rPr>
                            <m:t>(</m:t>
                          </m:r>
                          <m:r>
                            <a:rPr lang="en-US" sz="1800" b="0" i="1" smtClean="0">
                              <a:latin typeface="Cambria Math" charset="0"/>
                            </a:rPr>
                            <m:t>𝑡</m:t>
                          </m:r>
                          <m:r>
                            <a:rPr lang="en-US" sz="1800" b="0" i="1" smtClean="0">
                              <a:latin typeface="Cambria Math" charset="0"/>
                            </a:rPr>
                            <m:t>−1)</m:t>
                          </m:r>
                        </m:sup>
                      </m:sSup>
                      <m:r>
                        <a:rPr lang="en-US" sz="1800" b="0" i="1" smtClean="0">
                          <a:latin typeface="Cambria Math" charset="0"/>
                        </a:rPr>
                        <m:t>−</m:t>
                      </m:r>
                      <m:r>
                        <a:rPr lang="en-US" sz="1800" b="0" i="1" smtClean="0">
                          <a:latin typeface="Cambria Math" charset="0"/>
                        </a:rPr>
                        <m:t>𝛼</m:t>
                      </m:r>
                      <m:f>
                        <m:fPr>
                          <m:ctrlPr>
                            <a:rPr lang="mr-IN" sz="1800" b="0" i="1">
                              <a:latin typeface="Cambria Math" charset="0"/>
                            </a:rPr>
                          </m:ctrlPr>
                        </m:fPr>
                        <m:num>
                          <m:r>
                            <a:rPr lang="en-US" sz="1800" b="0" i="1">
                              <a:latin typeface="Cambria Math" charset="0"/>
                            </a:rPr>
                            <m:t>𝜕</m:t>
                          </m:r>
                          <m:r>
                            <a:rPr lang="en-US" sz="1800" b="0" i="1">
                              <a:latin typeface="Cambria Math" charset="0"/>
                            </a:rPr>
                            <m:t>𝐶</m:t>
                          </m:r>
                        </m:num>
                        <m:den>
                          <m:r>
                            <a:rPr lang="en-US" sz="1800" b="0" i="1">
                              <a:latin typeface="Cambria Math" charset="0"/>
                            </a:rPr>
                            <m:t>𝜕</m:t>
                          </m:r>
                          <m:sSub>
                            <m:sSubPr>
                              <m:ctrlPr>
                                <a:rPr lang="en-US" sz="1800" b="0" i="1">
                                  <a:latin typeface="Cambria Math" charset="0"/>
                                </a:rPr>
                              </m:ctrlPr>
                            </m:sSubPr>
                            <m:e>
                              <m:r>
                                <a:rPr lang="en-US" sz="1800" b="0" i="1">
                                  <a:latin typeface="Cambria Math" charset="0"/>
                                </a:rPr>
                                <m:t>𝑦</m:t>
                              </m:r>
                            </m:e>
                            <m:sub>
                              <m:r>
                                <a:rPr lang="en-US" sz="1800" b="0" i="1">
                                  <a:latin typeface="Cambria Math" charset="0"/>
                                </a:rPr>
                                <m:t>𝑖</m:t>
                              </m:r>
                            </m:sub>
                          </m:sSub>
                        </m:den>
                      </m:f>
                    </m:oMath>
                  </m:oMathPara>
                </a14:m>
                <a:endParaRPr lang="en-US" sz="1800" b="0" dirty="0" smtClean="0">
                  <a:latin typeface="+mn-lt"/>
                </a:endParaRPr>
              </a:p>
            </p:txBody>
          </p:sp>
        </mc:Choice>
        <mc:Fallback xmlns="">
          <p:sp>
            <p:nvSpPr>
              <p:cNvPr id="9" name="TextBox 8"/>
              <p:cNvSpPr txBox="1">
                <a:spLocks noRot="1" noChangeAspect="1" noMove="1" noResize="1" noEditPoints="1" noAdjustHandles="1" noChangeArrowheads="1" noChangeShapeType="1" noTextEdit="1"/>
              </p:cNvSpPr>
              <p:nvPr/>
            </p:nvSpPr>
            <p:spPr bwMode="auto">
              <a:xfrm>
                <a:off x="6400800" y="1247431"/>
                <a:ext cx="2672718" cy="574003"/>
              </a:xfrm>
              <a:prstGeom prst="rect">
                <a:avLst/>
              </a:prstGeom>
              <a:blipFill rotWithShape="0">
                <a:blip r:embed="rId5"/>
                <a:stretch>
                  <a:fillRect/>
                </a:stretch>
              </a:blipFill>
              <a:ln w="6350">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p:cNvSpPr txBox="1"/>
              <p:nvPr/>
            </p:nvSpPr>
            <p:spPr bwMode="auto">
              <a:xfrm>
                <a:off x="6630093" y="1910358"/>
                <a:ext cx="2508186" cy="32060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000" b="0" i="1" smtClean="0">
                              <a:latin typeface="Cambria Math" charset="0"/>
                            </a:rPr>
                          </m:ctrlPr>
                        </m:sSupPr>
                        <m:e>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r>
                        <a:rPr lang="en-US" sz="2000" b="0" i="1" smtClean="0">
                          <a:latin typeface="Cambria Math" charset="0"/>
                        </a:rPr>
                        <m:t>=</m:t>
                      </m:r>
                      <m:sSup>
                        <m:sSupPr>
                          <m:ctrlPr>
                            <a:rPr lang="en-US" sz="2000" b="0" i="1" smtClean="0">
                              <a:latin typeface="Cambria Math" charset="0"/>
                            </a:rPr>
                          </m:ctrlPr>
                        </m:sSupPr>
                        <m:e>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e>
                        <m:sup>
                          <m:r>
                            <a:rPr lang="en-US" sz="2000" b="0" i="1" smtClean="0">
                              <a:latin typeface="Cambria Math" charset="0"/>
                            </a:rPr>
                            <m:t>(</m:t>
                          </m:r>
                          <m:r>
                            <a:rPr lang="en-US" sz="2000" b="0" i="1" smtClean="0">
                              <a:latin typeface="Cambria Math" charset="0"/>
                            </a:rPr>
                            <m:t>𝑡</m:t>
                          </m:r>
                          <m:r>
                            <a:rPr lang="en-US" sz="2000" b="0" i="1" smtClean="0">
                              <a:latin typeface="Cambria Math" charset="0"/>
                            </a:rPr>
                            <m:t>−1)</m:t>
                          </m:r>
                        </m:sup>
                      </m:sSup>
                      <m:r>
                        <a:rPr lang="en-US" sz="2000" b="0" i="1" smtClean="0">
                          <a:latin typeface="Cambria Math" charset="0"/>
                        </a:rPr>
                        <m:t>+</m:t>
                      </m:r>
                      <m:r>
                        <m:rPr>
                          <m:sty m:val="p"/>
                        </m:rPr>
                        <a:rPr lang="en-US" sz="2000" b="0" i="0" smtClean="0">
                          <a:latin typeface="Cambria Math" charset="0"/>
                        </a:rPr>
                        <m:t>Δ</m:t>
                      </m:r>
                      <m:sSup>
                        <m:sSupPr>
                          <m:ctrlPr>
                            <a:rPr lang="en-US" sz="2000" b="0" i="1" smtClean="0">
                              <a:latin typeface="Cambria Math" charset="0"/>
                            </a:rPr>
                          </m:ctrlPr>
                        </m:sSupPr>
                        <m:e>
                          <m:sSub>
                            <m:sSubPr>
                              <m:ctrlPr>
                                <a:rPr lang="en-US" sz="2000" b="0" i="1">
                                  <a:latin typeface="Cambria Math" charset="0"/>
                                </a:rPr>
                              </m:ctrlPr>
                            </m:sSubPr>
                            <m:e>
                              <m:r>
                                <a:rPr lang="en-US" sz="2000" b="0" i="1">
                                  <a:latin typeface="Cambria Math" charset="0"/>
                                </a:rPr>
                                <m:t>𝑦</m:t>
                              </m:r>
                            </m:e>
                            <m:sub>
                              <m:r>
                                <a:rPr lang="en-US" sz="2000" b="0" i="1">
                                  <a:latin typeface="Cambria Math" charset="0"/>
                                </a:rPr>
                                <m:t>𝑖</m:t>
                              </m:r>
                            </m:sub>
                          </m:sSub>
                        </m:e>
                        <m:sup>
                          <m:r>
                            <a:rPr lang="en-US" sz="2000" b="0" i="1" smtClean="0">
                              <a:latin typeface="Cambria Math" charset="0"/>
                            </a:rPr>
                            <m:t>(</m:t>
                          </m:r>
                          <m:r>
                            <a:rPr lang="en-US" sz="2000" b="0" i="1" smtClean="0">
                              <a:latin typeface="Cambria Math" charset="0"/>
                            </a:rPr>
                            <m:t>𝑡</m:t>
                          </m:r>
                          <m:r>
                            <a:rPr lang="en-US" sz="2000" b="0" i="1" smtClean="0">
                              <a:latin typeface="Cambria Math" charset="0"/>
                            </a:rPr>
                            <m:t>)</m:t>
                          </m:r>
                        </m:sup>
                      </m:sSup>
                    </m:oMath>
                  </m:oMathPara>
                </a14:m>
                <a:endParaRPr lang="en-US" sz="2000" b="0" dirty="0" smtClean="0">
                  <a:latin typeface="+mn-lt"/>
                </a:endParaRPr>
              </a:p>
            </p:txBody>
          </p:sp>
        </mc:Choice>
        <mc:Fallback xmlns="">
          <p:sp>
            <p:nvSpPr>
              <p:cNvPr id="10" name="TextBox 9"/>
              <p:cNvSpPr txBox="1">
                <a:spLocks noRot="1" noChangeAspect="1" noMove="1" noResize="1" noEditPoints="1" noAdjustHandles="1" noChangeArrowheads="1" noChangeShapeType="1" noTextEdit="1"/>
              </p:cNvSpPr>
              <p:nvPr/>
            </p:nvSpPr>
            <p:spPr bwMode="auto">
              <a:xfrm>
                <a:off x="6630093" y="1910358"/>
                <a:ext cx="2508186" cy="320601"/>
              </a:xfrm>
              <a:prstGeom prst="rect">
                <a:avLst/>
              </a:prstGeom>
              <a:blipFill rotWithShape="0">
                <a:blip r:embed="rId6"/>
                <a:stretch>
                  <a:fillRect l="-1946" t="-5660" r="-1946" b="-22642"/>
                </a:stretch>
              </a:blipFill>
              <a:ln w="6350">
                <a:noFill/>
              </a:ln>
              <a:effectLst/>
            </p:spPr>
            <p:txBody>
              <a:bodyPr/>
              <a:lstStyle/>
              <a:p>
                <a:r>
                  <a:rPr lang="en-US">
                    <a:noFill/>
                  </a:rPr>
                  <a:t> </a:t>
                </a:r>
              </a:p>
            </p:txBody>
          </p:sp>
        </mc:Fallback>
      </mc:AlternateContent>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2696" y="2441354"/>
            <a:ext cx="7648693" cy="4326636"/>
          </a:xfrm>
          <a:prstGeom prst="rect">
            <a:avLst/>
          </a:prstGeom>
        </p:spPr>
      </p:pic>
      <mc:AlternateContent xmlns:mc="http://schemas.openxmlformats.org/markup-compatibility/2006" xmlns:a14="http://schemas.microsoft.com/office/drawing/2010/main">
        <mc:Choice Requires="a14">
          <p:sp>
            <p:nvSpPr>
              <p:cNvPr id="12" name="TextBox 11"/>
              <p:cNvSpPr txBox="1"/>
              <p:nvPr/>
            </p:nvSpPr>
            <p:spPr bwMode="auto">
              <a:xfrm>
                <a:off x="6760609" y="2306635"/>
                <a:ext cx="1848711" cy="307777"/>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m:t>
                      </m:r>
                      <m:r>
                        <a:rPr lang="en-US" sz="2000" b="0" i="1" smtClean="0">
                          <a:latin typeface="Cambria Math" charset="0"/>
                        </a:rPr>
                        <m:t>𝑖</m:t>
                      </m:r>
                      <m:r>
                        <a:rPr lang="en-US" sz="2000" b="0" i="1" smtClean="0">
                          <a:latin typeface="Cambria Math" charset="0"/>
                        </a:rPr>
                        <m:t>    </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sSub>
                        <m:sSubPr>
                          <m:ctrlPr>
                            <a:rPr lang="en-US" sz="2000" b="0" i="1" smtClean="0">
                              <a:latin typeface="Cambria Math" charset="0"/>
                            </a:rPr>
                          </m:ctrlPr>
                        </m:sSubPr>
                        <m:e>
                          <m:r>
                            <a:rPr lang="en-US" sz="2000" b="0" i="1" smtClean="0">
                              <a:latin typeface="Cambria Math" charset="0"/>
                            </a:rPr>
                            <m:t>𝑦</m:t>
                          </m:r>
                        </m:e>
                        <m:sub>
                          <m:r>
                            <a:rPr lang="en-US" sz="2000" b="0" i="1" smtClean="0">
                              <a:latin typeface="Cambria Math" charset="0"/>
                            </a:rPr>
                            <m:t>𝑖</m:t>
                          </m:r>
                        </m:sub>
                      </m:sSub>
                      <m:r>
                        <a:rPr lang="en-US" sz="2000" b="0" i="1" smtClean="0">
                          <a:latin typeface="Cambria Math" charset="0"/>
                        </a:rPr>
                        <m:t>−</m:t>
                      </m:r>
                      <m:acc>
                        <m:accPr>
                          <m:chr m:val="̂"/>
                          <m:ctrlPr>
                            <a:rPr lang="en-US" sz="2000" b="0" i="1" smtClean="0">
                              <a:latin typeface="Cambria Math" charset="0"/>
                            </a:rPr>
                          </m:ctrlPr>
                        </m:accPr>
                        <m:e>
                          <m:r>
                            <a:rPr lang="en-US" sz="2000" b="0" i="1" smtClean="0">
                              <a:latin typeface="Cambria Math" charset="0"/>
                            </a:rPr>
                            <m:t>𝑦</m:t>
                          </m:r>
                        </m:e>
                      </m:acc>
                    </m:oMath>
                  </m:oMathPara>
                </a14:m>
                <a:endParaRPr lang="en-US" sz="2000" b="0" dirty="0" smtClean="0">
                  <a:latin typeface="+mn-lt"/>
                </a:endParaRPr>
              </a:p>
            </p:txBody>
          </p:sp>
        </mc:Choice>
        <mc:Fallback xmlns="">
          <p:sp>
            <p:nvSpPr>
              <p:cNvPr id="12" name="TextBox 11"/>
              <p:cNvSpPr txBox="1">
                <a:spLocks noRot="1" noChangeAspect="1" noMove="1" noResize="1" noEditPoints="1" noAdjustHandles="1" noChangeArrowheads="1" noChangeShapeType="1" noTextEdit="1"/>
              </p:cNvSpPr>
              <p:nvPr/>
            </p:nvSpPr>
            <p:spPr bwMode="auto">
              <a:xfrm>
                <a:off x="6760609" y="2306635"/>
                <a:ext cx="1848711" cy="307777"/>
              </a:xfrm>
              <a:prstGeom prst="rect">
                <a:avLst/>
              </a:prstGeom>
              <a:blipFill rotWithShape="0">
                <a:blip r:embed="rId8"/>
                <a:stretch>
                  <a:fillRect l="-1320" t="-141176" r="-19142" b="-176471"/>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5084587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9144000" cy="5079206"/>
          </a:xfrm>
          <a:prstGeom prst="rect">
            <a:avLst/>
          </a:prstGeom>
        </p:spPr>
      </p:pic>
    </p:spTree>
    <p:extLst>
      <p:ext uri="{BB962C8B-B14F-4D97-AF65-F5344CB8AC3E}">
        <p14:creationId xmlns:p14="http://schemas.microsoft.com/office/powerpoint/2010/main" val="30388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68400"/>
            <a:ext cx="9144000" cy="4514850"/>
          </a:xfrm>
          <a:prstGeom prst="rect">
            <a:avLst/>
          </a:prstGeom>
        </p:spPr>
      </p:pic>
    </p:spTree>
    <p:extLst>
      <p:ext uri="{BB962C8B-B14F-4D97-AF65-F5344CB8AC3E}">
        <p14:creationId xmlns:p14="http://schemas.microsoft.com/office/powerpoint/2010/main" val="544291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Picture 3"/>
          <p:cNvPicPr>
            <a:picLocks noChangeAspect="1"/>
          </p:cNvPicPr>
          <p:nvPr/>
        </p:nvPicPr>
        <p:blipFill rotWithShape="1">
          <a:blip r:embed="rId3"/>
          <a:srcRect r="45701"/>
          <a:stretch/>
        </p:blipFill>
        <p:spPr>
          <a:xfrm>
            <a:off x="336741" y="1524000"/>
            <a:ext cx="8470519" cy="4495800"/>
          </a:xfrm>
          <a:prstGeom prst="rect">
            <a:avLst/>
          </a:prstGeom>
        </p:spPr>
      </p:pic>
    </p:spTree>
    <p:extLst>
      <p:ext uri="{BB962C8B-B14F-4D97-AF65-F5344CB8AC3E}">
        <p14:creationId xmlns:p14="http://schemas.microsoft.com/office/powerpoint/2010/main" val="1752109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on MNIST</a:t>
            </a:r>
            <a:endParaRPr lang="en-US" dirty="0"/>
          </a:p>
        </p:txBody>
      </p:sp>
      <p:pic>
        <p:nvPicPr>
          <p:cNvPr id="4" name="Picture 3"/>
          <p:cNvPicPr>
            <a:picLocks noChangeAspect="1"/>
          </p:cNvPicPr>
          <p:nvPr/>
        </p:nvPicPr>
        <p:blipFill>
          <a:blip r:embed="rId3"/>
          <a:stretch>
            <a:fillRect/>
          </a:stretch>
        </p:blipFill>
        <p:spPr>
          <a:xfrm>
            <a:off x="1408367" y="1278946"/>
            <a:ext cx="6327266" cy="5579054"/>
          </a:xfrm>
          <a:prstGeom prst="rect">
            <a:avLst/>
          </a:prstGeom>
        </p:spPr>
      </p:pic>
    </p:spTree>
    <p:extLst>
      <p:ext uri="{BB962C8B-B14F-4D97-AF65-F5344CB8AC3E}">
        <p14:creationId xmlns:p14="http://schemas.microsoft.com/office/powerpoint/2010/main" val="7619754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as we implemented it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989" y="1143000"/>
            <a:ext cx="7899611" cy="5043055"/>
          </a:xfrm>
          <a:prstGeom prst="rect">
            <a:avLst/>
          </a:prstGeom>
        </p:spPr>
      </p:pic>
      <p:sp>
        <p:nvSpPr>
          <p:cNvPr id="7" name="Left Brace 6"/>
          <p:cNvSpPr/>
          <p:nvPr/>
        </p:nvSpPr>
        <p:spPr bwMode="auto">
          <a:xfrm>
            <a:off x="902074" y="2209800"/>
            <a:ext cx="299508" cy="1981200"/>
          </a:xfrm>
          <a:prstGeom prst="leftBrace">
            <a:avLst>
              <a:gd name="adj1" fmla="val 39429"/>
              <a:gd name="adj2" fmla="val 50000"/>
            </a:avLst>
          </a:prstGeom>
          <a:noFill/>
          <a:ln w="38100">
            <a:solidFill>
              <a:srgbClr val="FFC000"/>
            </a:solidFill>
            <a:miter lim="800000"/>
            <a:headEnd type="none" w="med" len="med"/>
            <a:tailEnd type="none" w="med" len="med"/>
          </a:ln>
          <a:effectLst/>
        </p:spPr>
        <p:txBody>
          <a:bodyPr rtlCol="0" anchor="ctr"/>
          <a:lstStyle/>
          <a:p>
            <a:pPr algn="ctr"/>
            <a:endParaRPr lang="en-US"/>
          </a:p>
        </p:txBody>
      </p:sp>
      <p:sp>
        <p:nvSpPr>
          <p:cNvPr id="6" name="Left Brace 5"/>
          <p:cNvSpPr/>
          <p:nvPr/>
        </p:nvSpPr>
        <p:spPr bwMode="auto">
          <a:xfrm>
            <a:off x="907366" y="1600200"/>
            <a:ext cx="299508" cy="609600"/>
          </a:xfrm>
          <a:prstGeom prst="leftBrace">
            <a:avLst>
              <a:gd name="adj1" fmla="val 31601"/>
              <a:gd name="adj2" fmla="val 50000"/>
            </a:avLst>
          </a:prstGeom>
          <a:noFill/>
          <a:ln w="38100">
            <a:solidFill>
              <a:schemeClr val="accent2"/>
            </a:solidFill>
            <a:miter lim="800000"/>
            <a:headEnd type="none" w="med" len="med"/>
            <a:tailEnd type="none" w="med" len="med"/>
          </a:ln>
          <a:effectLst/>
        </p:spPr>
        <p:txBody>
          <a:bodyPr rtlCol="0" anchor="ctr"/>
          <a:lstStyle/>
          <a:p>
            <a:pPr algn="ctr"/>
            <a:endParaRPr lang="en-US"/>
          </a:p>
        </p:txBody>
      </p:sp>
      <p:sp>
        <p:nvSpPr>
          <p:cNvPr id="8" name="Left Brace 7"/>
          <p:cNvSpPr/>
          <p:nvPr/>
        </p:nvSpPr>
        <p:spPr bwMode="auto">
          <a:xfrm>
            <a:off x="902074" y="4419600"/>
            <a:ext cx="299508" cy="1766455"/>
          </a:xfrm>
          <a:prstGeom prst="leftBrace">
            <a:avLst>
              <a:gd name="adj1" fmla="val 39428"/>
              <a:gd name="adj2" fmla="val 50479"/>
            </a:avLst>
          </a:prstGeom>
          <a:noFill/>
          <a:ln w="38100">
            <a:solidFill>
              <a:srgbClr val="C00000"/>
            </a:solidFill>
            <a:miter lim="800000"/>
            <a:headEnd type="none" w="med" len="med"/>
            <a:tailEnd type="none" w="med" len="med"/>
          </a:ln>
          <a:effectLst/>
        </p:spPr>
        <p:txBody>
          <a:bodyPr rtlCol="0" anchor="ctr"/>
          <a:lstStyle/>
          <a:p>
            <a:pPr algn="ctr"/>
            <a:endParaRPr lang="en-US"/>
          </a:p>
        </p:txBody>
      </p:sp>
      <p:sp>
        <p:nvSpPr>
          <p:cNvPr id="9" name="TextBox 8"/>
          <p:cNvSpPr txBox="1"/>
          <p:nvPr/>
        </p:nvSpPr>
        <p:spPr bwMode="auto">
          <a:xfrm>
            <a:off x="96430" y="1695390"/>
            <a:ext cx="809773" cy="400110"/>
          </a:xfrm>
          <a:prstGeom prst="rect">
            <a:avLst/>
          </a:prstGeom>
          <a:noFill/>
          <a:ln w="6350">
            <a:noFill/>
          </a:ln>
          <a:effectLst/>
        </p:spPr>
        <p:txBody>
          <a:bodyPr wrap="none" rtlCol="0">
            <a:spAutoFit/>
          </a:bodyPr>
          <a:lstStyle/>
          <a:p>
            <a:r>
              <a:rPr lang="en-US" sz="2000" dirty="0" smtClean="0">
                <a:solidFill>
                  <a:schemeClr val="accent2"/>
                </a:solidFill>
                <a:latin typeface="+mn-lt"/>
              </a:rPr>
              <a:t>Part 1</a:t>
            </a:r>
          </a:p>
        </p:txBody>
      </p:sp>
      <p:sp>
        <p:nvSpPr>
          <p:cNvPr id="10" name="TextBox 9"/>
          <p:cNvSpPr txBox="1"/>
          <p:nvPr/>
        </p:nvSpPr>
        <p:spPr bwMode="auto">
          <a:xfrm>
            <a:off x="96430" y="3000345"/>
            <a:ext cx="809773" cy="400110"/>
          </a:xfrm>
          <a:prstGeom prst="rect">
            <a:avLst/>
          </a:prstGeom>
          <a:noFill/>
          <a:ln w="6350">
            <a:noFill/>
          </a:ln>
          <a:effectLst/>
        </p:spPr>
        <p:txBody>
          <a:bodyPr wrap="none" rtlCol="0">
            <a:spAutoFit/>
          </a:bodyPr>
          <a:lstStyle/>
          <a:p>
            <a:r>
              <a:rPr lang="en-US" sz="2000" dirty="0" smtClean="0">
                <a:solidFill>
                  <a:srgbClr val="FFC000"/>
                </a:solidFill>
                <a:latin typeface="+mn-lt"/>
              </a:rPr>
              <a:t>Part 2</a:t>
            </a:r>
          </a:p>
        </p:txBody>
      </p:sp>
      <p:sp>
        <p:nvSpPr>
          <p:cNvPr id="11" name="TextBox 10"/>
          <p:cNvSpPr txBox="1"/>
          <p:nvPr/>
        </p:nvSpPr>
        <p:spPr bwMode="auto">
          <a:xfrm>
            <a:off x="92301" y="5102772"/>
            <a:ext cx="809773" cy="400110"/>
          </a:xfrm>
          <a:prstGeom prst="rect">
            <a:avLst/>
          </a:prstGeom>
          <a:noFill/>
          <a:ln w="6350">
            <a:noFill/>
          </a:ln>
          <a:effectLst/>
        </p:spPr>
        <p:txBody>
          <a:bodyPr wrap="none" rtlCol="0">
            <a:spAutoFit/>
          </a:bodyPr>
          <a:lstStyle/>
          <a:p>
            <a:r>
              <a:rPr lang="en-US" sz="2000" dirty="0" smtClean="0">
                <a:solidFill>
                  <a:srgbClr val="C00000"/>
                </a:solidFill>
                <a:latin typeface="+mn-lt"/>
              </a:rPr>
              <a:t>Part 3</a:t>
            </a:r>
          </a:p>
        </p:txBody>
      </p:sp>
    </p:spTree>
    <p:extLst>
      <p:ext uri="{BB962C8B-B14F-4D97-AF65-F5344CB8AC3E}">
        <p14:creationId xmlns:p14="http://schemas.microsoft.com/office/powerpoint/2010/main" val="3866508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08100"/>
            <a:ext cx="9144000" cy="4221956"/>
          </a:xfrm>
          <a:prstGeom prst="rect">
            <a:avLst/>
          </a:prstGeom>
        </p:spPr>
      </p:pic>
    </p:spTree>
    <p:extLst>
      <p:ext uri="{BB962C8B-B14F-4D97-AF65-F5344CB8AC3E}">
        <p14:creationId xmlns:p14="http://schemas.microsoft.com/office/powerpoint/2010/main" val="11947754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sp>
        <p:nvSpPr>
          <p:cNvPr id="3" name="Content Placeholder 2"/>
          <p:cNvSpPr>
            <a:spLocks noGrp="1"/>
          </p:cNvSpPr>
          <p:nvPr>
            <p:ph idx="1"/>
          </p:nvPr>
        </p:nvSpPr>
        <p:spPr>
          <a:xfrm>
            <a:off x="375773" y="3733799"/>
            <a:ext cx="7896225" cy="2600325"/>
          </a:xfrm>
        </p:spPr>
        <p:txBody>
          <a:bodyPr/>
          <a:lstStyle/>
          <a:p>
            <a:r>
              <a:rPr lang="en-US" sz="1800" dirty="0" smtClean="0"/>
              <a:t>Euler III: </a:t>
            </a:r>
            <a:r>
              <a:rPr lang="en-US" sz="1800" b="0" dirty="0" smtClean="0"/>
              <a:t>Intel Xeon E5-1585Lv5 3.0 GHz</a:t>
            </a:r>
          </a:p>
          <a:p>
            <a:r>
              <a:rPr lang="en-US" sz="1800" dirty="0" smtClean="0"/>
              <a:t>Architecture: </a:t>
            </a:r>
            <a:r>
              <a:rPr lang="en-US" sz="1800" b="0" dirty="0" smtClean="0"/>
              <a:t>Skylake (AVX2.0)</a:t>
            </a:r>
          </a:p>
          <a:p>
            <a:r>
              <a:rPr lang="en-US" sz="1800" dirty="0" smtClean="0"/>
              <a:t>Cache:</a:t>
            </a:r>
          </a:p>
          <a:p>
            <a:pPr lvl="1"/>
            <a:r>
              <a:rPr lang="en-US" sz="1600" dirty="0" smtClean="0"/>
              <a:t>L1 Cache: 32 KB</a:t>
            </a:r>
          </a:p>
          <a:p>
            <a:pPr lvl="1"/>
            <a:r>
              <a:rPr lang="en-US" sz="1600" dirty="0" smtClean="0"/>
              <a:t>L2 Cache: 256 KB</a:t>
            </a:r>
          </a:p>
          <a:p>
            <a:pPr lvl="1"/>
            <a:r>
              <a:rPr lang="en-US" sz="1600" dirty="0" smtClean="0"/>
              <a:t>L3 Cache: 8 MB</a:t>
            </a:r>
          </a:p>
          <a:p>
            <a:r>
              <a:rPr lang="en-US" sz="1800" dirty="0" smtClean="0"/>
              <a:t>Compiler: </a:t>
            </a:r>
            <a:r>
              <a:rPr lang="en-US" sz="1800" b="0" dirty="0" smtClean="0"/>
              <a:t>ICC 16.0</a:t>
            </a:r>
            <a:endParaRPr lang="en-US" sz="1800" dirty="0"/>
          </a:p>
        </p:txBody>
      </p:sp>
      <p:pic>
        <p:nvPicPr>
          <p:cNvPr id="4" name="Picture 3"/>
          <p:cNvPicPr>
            <a:picLocks noChangeAspect="1"/>
          </p:cNvPicPr>
          <p:nvPr/>
        </p:nvPicPr>
        <p:blipFill>
          <a:blip r:embed="rId3"/>
          <a:stretch>
            <a:fillRect/>
          </a:stretch>
        </p:blipFill>
        <p:spPr>
          <a:xfrm>
            <a:off x="0" y="1295399"/>
            <a:ext cx="9144000" cy="2286000"/>
          </a:xfrm>
          <a:prstGeom prst="rect">
            <a:avLst/>
          </a:prstGeom>
        </p:spPr>
      </p:pic>
    </p:spTree>
    <p:extLst>
      <p:ext uri="{BB962C8B-B14F-4D97-AF65-F5344CB8AC3E}">
        <p14:creationId xmlns:p14="http://schemas.microsoft.com/office/powerpoint/2010/main" val="6448975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Data preprocessing</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29050" y="1638301"/>
            <a:ext cx="5314950" cy="685800"/>
          </a:xfrm>
        </p:spPr>
      </p:pic>
      <p:pic>
        <p:nvPicPr>
          <p:cNvPr id="5" name="Picture 4"/>
          <p:cNvPicPr>
            <a:picLocks noChangeAspect="1"/>
          </p:cNvPicPr>
          <p:nvPr/>
        </p:nvPicPr>
        <p:blipFill>
          <a:blip r:embed="rId4"/>
          <a:stretch>
            <a:fillRect/>
          </a:stretch>
        </p:blipFill>
        <p:spPr>
          <a:xfrm>
            <a:off x="204254" y="1981201"/>
            <a:ext cx="8735493" cy="4876800"/>
          </a:xfrm>
          <a:prstGeom prst="rect">
            <a:avLst/>
          </a:prstGeom>
        </p:spPr>
      </p:pic>
      <mc:AlternateContent xmlns:mc="http://schemas.openxmlformats.org/markup-compatibility/2006" xmlns:a14="http://schemas.microsoft.com/office/drawing/2010/main">
        <mc:Choice Requires="a14">
          <p:sp>
            <p:nvSpPr>
              <p:cNvPr id="7" name="TextBox 6"/>
              <p:cNvSpPr txBox="1"/>
              <p:nvPr/>
            </p:nvSpPr>
            <p:spPr bwMode="auto">
              <a:xfrm>
                <a:off x="204254" y="1129145"/>
                <a:ext cx="4368504" cy="647741"/>
              </a:xfrm>
              <a:prstGeom prst="rect">
                <a:avLst/>
              </a:prstGeom>
              <a:noFill/>
              <a:ln w="6350">
                <a:noFill/>
              </a:ln>
              <a:effectLst/>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𝑰</m:t>
                      </m:r>
                      <m:r>
                        <a:rPr lang="en-US" sz="2000" i="1">
                          <a:latin typeface="Cambria Math" charset="0"/>
                        </a:rPr>
                        <m:t>≈</m:t>
                      </m:r>
                      <m:f>
                        <m:fPr>
                          <m:ctrlPr>
                            <a:rPr lang="mr-IN" sz="2000" b="1" i="1" smtClean="0">
                              <a:latin typeface="Cambria Math" charset="0"/>
                            </a:rPr>
                          </m:ctrlPr>
                        </m:fPr>
                        <m:num>
                          <m:r>
                            <a:rPr lang="en-US" sz="2000" b="1" i="1" smtClean="0">
                              <a:latin typeface="Cambria Math" charset="0"/>
                            </a:rPr>
                            <m:t>𝟑</m:t>
                          </m:r>
                          <m:f>
                            <m:fPr>
                              <m:type m:val="lin"/>
                              <m:ctrlPr>
                                <a:rPr lang="en-US" sz="2000" i="1">
                                  <a:latin typeface="Cambria Math" charset="0"/>
                                </a:rPr>
                              </m:ctrlPr>
                            </m:fPr>
                            <m:num>
                              <m:r>
                                <a:rPr lang="en-US" sz="2000" b="1" i="1" smtClean="0">
                                  <a:latin typeface="Cambria Math" charset="0"/>
                                </a:rPr>
                                <m:t>𝑫</m:t>
                              </m:r>
                              <m:r>
                                <a:rPr lang="en-US" sz="2000" i="1">
                                  <a:latin typeface="Cambria Math" charset="0"/>
                                </a:rPr>
                                <m:t>𝑵</m:t>
                              </m:r>
                              <m:r>
                                <a:rPr lang="en-US" sz="2000" b="1" i="1" smtClean="0">
                                  <a:latin typeface="Cambria Math" charset="0"/>
                                </a:rPr>
                                <m:t>+</m:t>
                              </m:r>
                              <m:r>
                                <a:rPr lang="en-US" sz="2000" b="1" i="1" smtClean="0">
                                  <a:latin typeface="Cambria Math" charset="0"/>
                                </a:rPr>
                                <m:t>𝑫</m:t>
                              </m:r>
                              <m:r>
                                <a:rPr lang="en-US" sz="2000" b="1" i="1" smtClean="0">
                                  <a:latin typeface="Cambria Math" charset="0"/>
                                </a:rPr>
                                <m:t>+</m:t>
                              </m:r>
                              <m:r>
                                <a:rPr lang="en-US" sz="2000" b="1" i="1" smtClean="0">
                                  <a:latin typeface="Cambria Math" charset="0"/>
                                </a:rPr>
                                <m:t>𝟑</m:t>
                              </m:r>
                              <m:r>
                                <a:rPr lang="en-US" sz="2000" b="1" i="1" smtClean="0">
                                  <a:latin typeface="Cambria Math" charset="0"/>
                                </a:rPr>
                                <m:t>𝑫𝑵</m:t>
                              </m:r>
                              <m:r>
                                <a:rPr lang="en-US" sz="2000" i="1">
                                  <a:latin typeface="Cambria Math" charset="0"/>
                                </a:rPr>
                                <m:t>(</m:t>
                              </m:r>
                              <m:r>
                                <a:rPr lang="en-US" sz="2000" i="1">
                                  <a:latin typeface="Cambria Math" charset="0"/>
                                </a:rPr>
                                <m:t>𝑵</m:t>
                              </m:r>
                              <m:r>
                                <a:rPr lang="en-US" sz="2000" i="1">
                                  <a:latin typeface="Cambria Math" charset="0"/>
                                </a:rPr>
                                <m:t>−</m:t>
                              </m:r>
                              <m:r>
                                <a:rPr lang="en-US" sz="2000" i="1">
                                  <a:latin typeface="Cambria Math" charset="0"/>
                                </a:rPr>
                                <m:t>𝟏</m:t>
                              </m:r>
                              <m:r>
                                <a:rPr lang="en-US" sz="2000" i="1">
                                  <a:latin typeface="Cambria Math" charset="0"/>
                                </a:rPr>
                                <m:t>)</m:t>
                              </m:r>
                            </m:num>
                            <m:den>
                              <m:r>
                                <a:rPr lang="en-US" sz="2000" i="1">
                                  <a:latin typeface="Cambria Math" charset="0"/>
                                </a:rPr>
                                <m:t>𝟐</m:t>
                              </m:r>
                            </m:den>
                          </m:f>
                          <m:r>
                            <a:rPr lang="en-US" sz="2000" b="1" i="1" smtClean="0">
                              <a:latin typeface="Cambria Math" charset="0"/>
                            </a:rPr>
                            <m:t> </m:t>
                          </m:r>
                          <m:r>
                            <a:rPr lang="en-US" sz="2000" b="1" i="1" smtClean="0">
                              <a:latin typeface="Cambria Math" charset="0"/>
                            </a:rPr>
                            <m:t>𝒇𝒍𝒐𝒑𝒔</m:t>
                          </m:r>
                        </m:num>
                        <m:den>
                          <m:r>
                            <a:rPr lang="en-US" sz="2000" b="1" i="1" smtClean="0">
                              <a:latin typeface="Cambria Math" charset="0"/>
                            </a:rPr>
                            <m:t>𝟒</m:t>
                          </m:r>
                          <m:d>
                            <m:dPr>
                              <m:ctrlPr>
                                <a:rPr lang="en-US" sz="2000" b="1" i="1" smtClean="0">
                                  <a:latin typeface="Cambria Math" charset="0"/>
                                </a:rPr>
                              </m:ctrlPr>
                            </m:dPr>
                            <m:e>
                              <m:sSup>
                                <m:sSupPr>
                                  <m:ctrlPr>
                                    <a:rPr lang="en-US" sz="2000" b="1" i="1" smtClean="0">
                                      <a:latin typeface="Cambria Math" charset="0"/>
                                    </a:rPr>
                                  </m:ctrlPr>
                                </m:sSupPr>
                                <m:e>
                                  <m:r>
                                    <a:rPr lang="en-US" sz="2000" b="1" i="1" smtClean="0">
                                      <a:latin typeface="Cambria Math" charset="0"/>
                                    </a:rPr>
                                    <m:t>𝑵</m:t>
                                  </m:r>
                                </m:e>
                                <m:sup>
                                  <m:r>
                                    <a:rPr lang="en-US" sz="2000" b="1" i="1" smtClean="0">
                                      <a:latin typeface="Cambria Math" charset="0"/>
                                    </a:rPr>
                                    <m:t>𝟐</m:t>
                                  </m:r>
                                </m:sup>
                              </m:sSup>
                              <m:r>
                                <a:rPr lang="en-US" sz="2000" b="1" i="1" smtClean="0">
                                  <a:latin typeface="Cambria Math" charset="0"/>
                                </a:rPr>
                                <m:t>+</m:t>
                              </m:r>
                              <m:r>
                                <a:rPr lang="en-US" sz="2000" b="1" i="1" smtClean="0">
                                  <a:latin typeface="Cambria Math" charset="0"/>
                                </a:rPr>
                                <m:t>𝑵𝑫</m:t>
                              </m:r>
                            </m:e>
                          </m:d>
                          <m:r>
                            <a:rPr lang="en-US" sz="2000" b="1" i="1" smtClean="0">
                              <a:latin typeface="Cambria Math" charset="0"/>
                            </a:rPr>
                            <m:t> </m:t>
                          </m:r>
                          <m:r>
                            <a:rPr lang="en-US" sz="2000" b="1" i="1" smtClean="0">
                              <a:latin typeface="Cambria Math" charset="0"/>
                            </a:rPr>
                            <m:t>𝒃𝒚𝒕𝒆𝒔</m:t>
                          </m:r>
                        </m:den>
                      </m:f>
                    </m:oMath>
                  </m:oMathPara>
                </a14:m>
                <a:endParaRPr lang="en-US" sz="2000" dirty="0" smtClean="0">
                  <a:latin typeface="+mn-lt"/>
                </a:endParaRPr>
              </a:p>
            </p:txBody>
          </p:sp>
        </mc:Choice>
        <mc:Fallback xmlns="">
          <p:sp>
            <p:nvSpPr>
              <p:cNvPr id="7" name="TextBox 6"/>
              <p:cNvSpPr txBox="1">
                <a:spLocks noRot="1" noChangeAspect="1" noMove="1" noResize="1" noEditPoints="1" noAdjustHandles="1" noChangeArrowheads="1" noChangeShapeType="1" noTextEdit="1"/>
              </p:cNvSpPr>
              <p:nvPr/>
            </p:nvSpPr>
            <p:spPr bwMode="auto">
              <a:xfrm>
                <a:off x="204254" y="1129145"/>
                <a:ext cx="4368504" cy="647741"/>
              </a:xfrm>
              <a:prstGeom prst="rect">
                <a:avLst/>
              </a:prstGeom>
              <a:blipFill rotWithShape="0">
                <a:blip r:embed="rId5"/>
                <a:stretch>
                  <a:fillRect/>
                </a:stretch>
              </a:blipFill>
              <a:ln w="6350">
                <a:noFill/>
              </a:ln>
              <a:effectLst/>
            </p:spPr>
            <p:txBody>
              <a:bodyPr/>
              <a:lstStyle/>
              <a:p>
                <a:r>
                  <a:rPr lang="en-US">
                    <a:noFill/>
                  </a:rPr>
                  <a:t> </a:t>
                </a:r>
              </a:p>
            </p:txBody>
          </p:sp>
        </mc:Fallback>
      </mc:AlternateContent>
    </p:spTree>
    <p:extLst>
      <p:ext uri="{BB962C8B-B14F-4D97-AF65-F5344CB8AC3E}">
        <p14:creationId xmlns:p14="http://schemas.microsoft.com/office/powerpoint/2010/main" val="10534954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Normalization</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3" name="TextBox 42"/>
          <p:cNvSpPr txBox="1"/>
          <p:nvPr/>
        </p:nvSpPr>
        <p:spPr bwMode="auto">
          <a:xfrm>
            <a:off x="577530" y="2590800"/>
            <a:ext cx="2339102"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*means =</a:t>
            </a:r>
          </a:p>
        </p:txBody>
      </p:sp>
      <mc:AlternateContent xmlns:mc="http://schemas.openxmlformats.org/markup-compatibility/2006" xmlns:a14="http://schemas.microsoft.com/office/drawing/2010/main">
        <mc:Choice Requires="a14">
          <p:sp>
            <p:nvSpPr>
              <p:cNvPr id="45" name="TextBox 44"/>
              <p:cNvSpPr txBox="1"/>
              <p:nvPr/>
            </p:nvSpPr>
            <p:spPr bwMode="auto">
              <a:xfrm>
                <a:off x="3929441" y="2160426"/>
                <a:ext cx="434734"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45" name="TextBox 44"/>
              <p:cNvSpPr txBox="1">
                <a:spLocks noRot="1" noChangeAspect="1" noMove="1" noResize="1" noEditPoints="1" noAdjustHandles="1" noChangeArrowheads="1" noChangeShapeType="1" noTextEdit="1"/>
              </p:cNvSpPr>
              <p:nvPr/>
            </p:nvSpPr>
            <p:spPr bwMode="auto">
              <a:xfrm>
                <a:off x="3929441" y="2160426"/>
                <a:ext cx="434734"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46" name="Straight Arrow Connector 45"/>
          <p:cNvCxnSpPr/>
          <p:nvPr/>
        </p:nvCxnSpPr>
        <p:spPr bwMode="auto">
          <a:xfrm>
            <a:off x="4337236" y="236220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87" name="Rectangle 86"/>
          <p:cNvSpPr/>
          <p:nvPr/>
        </p:nvSpPr>
        <p:spPr>
          <a:xfrm>
            <a:off x="3203947" y="2560536"/>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8" name="Rectangle 87"/>
          <p:cNvSpPr/>
          <p:nvPr/>
        </p:nvSpPr>
        <p:spPr>
          <a:xfrm>
            <a:off x="3704454"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89" name="Rectangle 88"/>
          <p:cNvSpPr/>
          <p:nvPr/>
        </p:nvSpPr>
        <p:spPr>
          <a:xfrm>
            <a:off x="4204961"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0" name="Rectangle 89"/>
          <p:cNvSpPr/>
          <p:nvPr/>
        </p:nvSpPr>
        <p:spPr>
          <a:xfrm>
            <a:off x="4705468"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1" name="Rectangle 90"/>
          <p:cNvSpPr/>
          <p:nvPr/>
        </p:nvSpPr>
        <p:spPr>
          <a:xfrm>
            <a:off x="5205975"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2" name="Rectangle 91"/>
          <p:cNvSpPr/>
          <p:nvPr/>
        </p:nvSpPr>
        <p:spPr>
          <a:xfrm>
            <a:off x="5706482"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3" name="Rectangle 92"/>
          <p:cNvSpPr/>
          <p:nvPr/>
        </p:nvSpPr>
        <p:spPr>
          <a:xfrm>
            <a:off x="6206989"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94" name="Rectangle 93"/>
          <p:cNvSpPr/>
          <p:nvPr/>
        </p:nvSpPr>
        <p:spPr>
          <a:xfrm>
            <a:off x="6707496" y="2562255"/>
            <a:ext cx="471420" cy="460937"/>
          </a:xfrm>
          <a:prstGeom prst="rect">
            <a:avLst/>
          </a:prstGeom>
          <a:solidFill>
            <a:srgbClr val="8F8FD1"/>
          </a:solidFill>
          <a:ln w="6350">
            <a:solidFill>
              <a:schemeClr val="tx1">
                <a:lumMod val="50000"/>
                <a:lumOff val="50000"/>
              </a:schemeClr>
            </a:solidFill>
          </a:ln>
        </p:spPr>
        <p:txBody>
          <a:bodyPr wrap="none" lIns="0" tIns="0" rIns="0" bIns="0" rtlCol="0" anchor="ctr">
            <a:noAutofit/>
          </a:bodyPr>
          <a:lstStyle/>
          <a:p>
            <a:pPr algn="ctr"/>
            <a:endParaRPr lang="en-US" sz="1200" baseline="-25000" dirty="0">
              <a:latin typeface="Consolas" pitchFamily="49" charset="0"/>
              <a:cs typeface="Consolas" pitchFamily="49" charset="0"/>
            </a:endParaRPr>
          </a:p>
        </p:txBody>
      </p:sp>
      <p:sp>
        <p:nvSpPr>
          <p:cNvPr id="100" name="TextBox 99"/>
          <p:cNvSpPr txBox="1"/>
          <p:nvPr/>
        </p:nvSpPr>
        <p:spPr bwMode="auto">
          <a:xfrm>
            <a:off x="556168" y="3163628"/>
            <a:ext cx="7992661" cy="3465772"/>
          </a:xfrm>
          <a:prstGeom prst="rect">
            <a:avLst/>
          </a:prstGeom>
          <a:noFill/>
          <a:ln w="6350">
            <a:noFill/>
          </a:ln>
          <a:effectLst/>
        </p:spPr>
        <p:txBody>
          <a:bodyPr wrap="none" rtlCol="0">
            <a:noAutofit/>
          </a:bodyPr>
          <a:lstStyle/>
          <a:p>
            <a:pPr marL="14288" defTabSz="360000"/>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[0:7] = 0</a:t>
            </a:r>
          </a:p>
          <a:p>
            <a:pPr marL="14288" defTabSz="360000"/>
            <a:r>
              <a:rPr lang="en-US" sz="1800" dirty="0">
                <a:latin typeface="Courier New" charset="0"/>
                <a:ea typeface="Courier New" charset="0"/>
                <a:cs typeface="Courier New" charset="0"/>
              </a:rPr>
              <a:t>for k=0:8:D</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0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accum7[0:7</a:t>
            </a:r>
            <a:r>
              <a:rPr lang="en-US" sz="1800" dirty="0">
                <a:latin typeface="Courier New" charset="0"/>
                <a:ea typeface="Courier New" charset="0"/>
                <a:cs typeface="Courier New" charset="0"/>
              </a:rPr>
              <a:t>] = 0</a:t>
            </a:r>
          </a:p>
          <a:p>
            <a:pPr marL="14288" defTabSz="360000"/>
            <a:r>
              <a:rPr lang="en-US" sz="1800" dirty="0">
                <a:latin typeface="Courier New" charset="0"/>
                <a:ea typeface="Courier New" charset="0"/>
                <a:cs typeface="Courier New" charset="0"/>
              </a:rPr>
              <a:t>	for </a:t>
            </a:r>
            <a:r>
              <a:rPr lang="en-US" sz="1800" dirty="0" err="1" smtClean="0">
                <a:latin typeface="Courier New" charset="0"/>
                <a:ea typeface="Courier New" charset="0"/>
                <a:cs typeface="Courier New" charset="0"/>
              </a:rPr>
              <a:t>i</a:t>
            </a:r>
            <a:r>
              <a:rPr lang="en-US" sz="1800" dirty="0" smtClean="0">
                <a:latin typeface="Courier New" charset="0"/>
                <a:ea typeface="Courier New" charset="0"/>
                <a:cs typeface="Courier New" charset="0"/>
              </a:rPr>
              <a:t>=0:8:N</a:t>
            </a:r>
            <a:endParaRPr lang="en-US" sz="1800" dirty="0">
              <a:latin typeface="Courier New" charset="0"/>
              <a:ea typeface="Courier New" charset="0"/>
              <a:cs typeface="Courier New" charset="0"/>
            </a:endParaRP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 </a:t>
            </a:r>
            <a:r>
              <a:rPr lang="en-US" sz="1800" dirty="0">
                <a:latin typeface="Courier New" charset="0"/>
                <a:ea typeface="Courier New" charset="0"/>
                <a:cs typeface="Courier New" charset="0"/>
              </a:rPr>
              <a:t>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p>
          <a:p>
            <a:pPr marL="14288" defTabSz="360000"/>
            <a:r>
              <a:rPr lang="en-US" sz="1800" dirty="0">
                <a:latin typeface="Courier New" charset="0"/>
                <a:ea typeface="Courier New" charset="0"/>
                <a:cs typeface="Courier New" charset="0"/>
              </a:rPr>
              <a:t>		...</a:t>
            </a:r>
          </a:p>
          <a:p>
            <a:pPr marL="14288" defTabSz="36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 +=</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X[i+7][k:k+7]</a:t>
            </a:r>
          </a:p>
          <a:p>
            <a:pPr marL="14288" defTabSz="360000"/>
            <a:r>
              <a:rPr lang="en-US" sz="1800" dirty="0">
                <a:latin typeface="Courier New" charset="0"/>
                <a:ea typeface="Courier New" charset="0"/>
                <a:cs typeface="Courier New" charset="0"/>
              </a:rPr>
              <a:t>	Reduce </a:t>
            </a:r>
            <a:r>
              <a:rPr lang="en-US" sz="1800" dirty="0" err="1">
                <a:latin typeface="Courier New" charset="0"/>
                <a:ea typeface="Courier New" charset="0"/>
                <a:cs typeface="Courier New" charset="0"/>
              </a:rPr>
              <a:t>accumuators</a:t>
            </a:r>
            <a:r>
              <a:rPr lang="en-US" sz="1800" dirty="0">
                <a:latin typeface="Courier New" charset="0"/>
                <a:ea typeface="Courier New" charset="0"/>
                <a:cs typeface="Courier New" charset="0"/>
              </a:rPr>
              <a:t> into means</a:t>
            </a:r>
          </a:p>
          <a:p>
            <a:pPr marL="14288" defTabSz="360000"/>
            <a:r>
              <a:rPr lang="en-US" sz="1800" dirty="0">
                <a:latin typeface="Courier New" charset="0"/>
                <a:ea typeface="Courier New" charset="0"/>
                <a:cs typeface="Courier New" charset="0"/>
              </a:rPr>
              <a:t>	Multiply means with 1/N</a:t>
            </a:r>
          </a:p>
          <a:p>
            <a:pPr marL="14288" defTabSz="36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360000"/>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 -= means[k:k+7]</a:t>
            </a:r>
          </a:p>
          <a:p>
            <a:pPr marL="14288" defTabSz="360000"/>
            <a:r>
              <a:rPr lang="en-US" sz="1800" dirty="0">
                <a:latin typeface="Courier New" charset="0"/>
                <a:ea typeface="Courier New" charset="0"/>
                <a:cs typeface="Courier New" charset="0"/>
              </a:rPr>
              <a:t>		</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 max(</a:t>
            </a:r>
            <a:r>
              <a:rPr lang="en-US" sz="1800" dirty="0" err="1">
                <a:latin typeface="Courier New" charset="0"/>
                <a:ea typeface="Courier New" charset="0"/>
                <a:cs typeface="Courier New" charset="0"/>
              </a:rPr>
              <a:t>runningMax</a:t>
            </a:r>
            <a:r>
              <a:rPr lang="en-US" sz="1800" dirty="0">
                <a:latin typeface="Courier New" charset="0"/>
                <a:ea typeface="Courier New" charset="0"/>
                <a:cs typeface="Courier New" charset="0"/>
              </a:rPr>
              <a:t>, abs(X[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p:txBody>
      </p:sp>
      <p:cxnSp>
        <p:nvCxnSpPr>
          <p:cNvPr id="102" name="Straight Connector 101"/>
          <p:cNvCxnSpPr/>
          <p:nvPr/>
        </p:nvCxnSpPr>
        <p:spPr bwMode="auto">
          <a:xfrm>
            <a:off x="762000" y="3733800"/>
            <a:ext cx="0" cy="2667000"/>
          </a:xfrm>
          <a:prstGeom prst="line">
            <a:avLst/>
          </a:prstGeom>
          <a:noFill/>
          <a:ln w="31750">
            <a:solidFill>
              <a:srgbClr val="000000"/>
            </a:solidFill>
            <a:miter lim="800000"/>
            <a:headEnd type="none" w="med" len="med"/>
            <a:tailEnd type="none" w="med" len="med"/>
          </a:ln>
          <a:effectLst/>
        </p:spPr>
      </p:cxnSp>
      <p:cxnSp>
        <p:nvCxnSpPr>
          <p:cNvPr id="103" name="Straight Connector 102"/>
          <p:cNvCxnSpPr/>
          <p:nvPr/>
        </p:nvCxnSpPr>
        <p:spPr bwMode="auto">
          <a:xfrm>
            <a:off x="1219200" y="5943600"/>
            <a:ext cx="0" cy="457200"/>
          </a:xfrm>
          <a:prstGeom prst="line">
            <a:avLst/>
          </a:prstGeom>
          <a:noFill/>
          <a:ln w="31750">
            <a:solidFill>
              <a:srgbClr val="000000"/>
            </a:solidFill>
            <a:miter lim="800000"/>
            <a:headEnd type="none" w="med" len="med"/>
            <a:tailEnd type="none" w="med" len="med"/>
          </a:ln>
          <a:effectLst/>
        </p:spPr>
      </p:cxnSp>
      <p:cxnSp>
        <p:nvCxnSpPr>
          <p:cNvPr id="106" name="Straight Connector 105"/>
          <p:cNvCxnSpPr/>
          <p:nvPr/>
        </p:nvCxnSpPr>
        <p:spPr bwMode="auto">
          <a:xfrm>
            <a:off x="1219200" y="4343400"/>
            <a:ext cx="0" cy="838200"/>
          </a:xfrm>
          <a:prstGeom prst="line">
            <a:avLst/>
          </a:prstGeom>
          <a:noFill/>
          <a:ln w="31750">
            <a:solidFill>
              <a:srgbClr val="000000"/>
            </a:solidFill>
            <a:miter lim="800000"/>
            <a:headEnd type="none" w="med" len="med"/>
            <a:tailEnd type="none" w="med" len="med"/>
          </a:ln>
          <a:effectLst/>
        </p:spPr>
      </p:cxnSp>
    </p:spTree>
    <p:extLst>
      <p:ext uri="{BB962C8B-B14F-4D97-AF65-F5344CB8AC3E}">
        <p14:creationId xmlns:p14="http://schemas.microsoft.com/office/powerpoint/2010/main" val="2794503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 Optimized Version, Distance</a:t>
            </a:r>
            <a:endParaRPr lang="en-US" dirty="0"/>
          </a:p>
        </p:txBody>
      </p:sp>
      <p:sp>
        <p:nvSpPr>
          <p:cNvPr id="22" name="TextBox 21"/>
          <p:cNvSpPr txBox="1"/>
          <p:nvPr/>
        </p:nvSpPr>
        <p:spPr bwMode="auto">
          <a:xfrm>
            <a:off x="582190" y="1295400"/>
            <a:ext cx="1723549"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*X =</a:t>
            </a:r>
          </a:p>
        </p:txBody>
      </p:sp>
      <mc:AlternateContent xmlns:mc="http://schemas.openxmlformats.org/markup-compatibility/2006" xmlns:a14="http://schemas.microsoft.com/office/drawing/2010/main">
        <mc:Choice Requires="a14">
          <p:sp>
            <p:nvSpPr>
              <p:cNvPr id="23" name="TextBox 22"/>
              <p:cNvSpPr txBox="1"/>
              <p:nvPr/>
            </p:nvSpPr>
            <p:spPr bwMode="auto">
              <a:xfrm>
                <a:off x="3572670" y="1323372"/>
                <a:ext cx="813043"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r>
                        <a:rPr lang="en-US" sz="2000" b="1" i="1" smtClean="0">
                          <a:latin typeface="Cambria Math" charset="0"/>
                          <a:ea typeface="Cambria Math" charset="0"/>
                          <a:cs typeface="Cambria Math" charset="0"/>
                        </a:rPr>
                        <m:t>×</m:t>
                      </m:r>
                      <m:r>
                        <a:rPr lang="en-US" sz="2000" b="1" i="1" smtClean="0">
                          <a:latin typeface="Cambria Math" charset="0"/>
                          <a:ea typeface="Cambria Math" charset="0"/>
                          <a:cs typeface="Cambria Math" charset="0"/>
                        </a:rPr>
                        <m:t>𝑫</m:t>
                      </m:r>
                    </m:oMath>
                  </m:oMathPara>
                </a14:m>
                <a:endParaRPr lang="en-US" sz="2000" dirty="0" smtClean="0">
                  <a:latin typeface="+mn-lt"/>
                </a:endParaRPr>
              </a:p>
            </p:txBody>
          </p:sp>
        </mc:Choice>
        <mc:Fallback xmlns="">
          <p:sp>
            <p:nvSpPr>
              <p:cNvPr id="23" name="TextBox 22"/>
              <p:cNvSpPr txBox="1">
                <a:spLocks noRot="1" noChangeAspect="1" noMove="1" noResize="1" noEditPoints="1" noAdjustHandles="1" noChangeArrowheads="1" noChangeShapeType="1" noTextEdit="1"/>
              </p:cNvSpPr>
              <p:nvPr/>
            </p:nvSpPr>
            <p:spPr bwMode="auto">
              <a:xfrm>
                <a:off x="3572670" y="1323372"/>
                <a:ext cx="813043" cy="400110"/>
              </a:xfrm>
              <a:prstGeom prst="rect">
                <a:avLst/>
              </a:prstGeom>
              <a:blipFill rotWithShape="0">
                <a:blip r:embed="rId3"/>
                <a:stretch>
                  <a:fillRect/>
                </a:stretch>
              </a:blipFill>
              <a:ln w="6350">
                <a:noFill/>
              </a:ln>
              <a:effectLst/>
            </p:spPr>
            <p:txBody>
              <a:bodyPr/>
              <a:lstStyle/>
              <a:p>
                <a:r>
                  <a:rPr lang="en-US">
                    <a:noFill/>
                  </a:rPr>
                  <a:t> </a:t>
                </a:r>
              </a:p>
            </p:txBody>
          </p:sp>
        </mc:Fallback>
      </mc:AlternateContent>
      <p:cxnSp>
        <p:nvCxnSpPr>
          <p:cNvPr id="25" name="Straight Arrow Connector 24"/>
          <p:cNvCxnSpPr/>
          <p:nvPr/>
        </p:nvCxnSpPr>
        <p:spPr bwMode="auto">
          <a:xfrm>
            <a:off x="4336352" y="1552330"/>
            <a:ext cx="1341043" cy="0"/>
          </a:xfrm>
          <a:prstGeom prst="straightConnector1">
            <a:avLst/>
          </a:prstGeom>
          <a:noFill/>
          <a:ln w="57150">
            <a:solidFill>
              <a:srgbClr val="000000"/>
            </a:solidFill>
            <a:miter lim="800000"/>
            <a:headEnd type="none" w="med" len="med"/>
            <a:tailEnd type="triangle"/>
          </a:ln>
          <a:effectLst/>
        </p:spPr>
      </p:cxnSp>
      <p:sp>
        <p:nvSpPr>
          <p:cNvPr id="4" name="Rectangle 3"/>
          <p:cNvSpPr/>
          <p:nvPr/>
        </p:nvSpPr>
        <p:spPr>
          <a:xfrm>
            <a:off x="577530" y="1710626"/>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0,0</a:t>
            </a:r>
            <a:endParaRPr lang="en-US" sz="1200" baseline="-25000" dirty="0">
              <a:latin typeface="Consolas" pitchFamily="49" charset="0"/>
              <a:cs typeface="Consolas" pitchFamily="49" charset="0"/>
            </a:endParaRPr>
          </a:p>
        </p:txBody>
      </p:sp>
      <p:sp>
        <p:nvSpPr>
          <p:cNvPr id="47" name="Rectangle 46"/>
          <p:cNvSpPr/>
          <p:nvPr/>
        </p:nvSpPr>
        <p:spPr>
          <a:xfrm>
            <a:off x="1078037"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0,1</a:t>
            </a:r>
            <a:endParaRPr lang="en-US" sz="1200" baseline="-25000" dirty="0">
              <a:latin typeface="Consolas" pitchFamily="49" charset="0"/>
              <a:cs typeface="Consolas" pitchFamily="49" charset="0"/>
            </a:endParaRPr>
          </a:p>
        </p:txBody>
      </p:sp>
      <p:sp>
        <p:nvSpPr>
          <p:cNvPr id="48" name="Rectangle 47"/>
          <p:cNvSpPr/>
          <p:nvPr/>
        </p:nvSpPr>
        <p:spPr>
          <a:xfrm>
            <a:off x="1578544"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0,2</a:t>
            </a:r>
            <a:endParaRPr lang="en-US" sz="1200" baseline="-25000" dirty="0">
              <a:latin typeface="Consolas" pitchFamily="49" charset="0"/>
              <a:cs typeface="Consolas" pitchFamily="49" charset="0"/>
            </a:endParaRPr>
          </a:p>
        </p:txBody>
      </p:sp>
      <p:sp>
        <p:nvSpPr>
          <p:cNvPr id="49" name="Rectangle 48"/>
          <p:cNvSpPr/>
          <p:nvPr/>
        </p:nvSpPr>
        <p:spPr>
          <a:xfrm>
            <a:off x="2079051"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0,3</a:t>
            </a:r>
            <a:endParaRPr lang="en-US" sz="1200" baseline="-25000" dirty="0">
              <a:latin typeface="Consolas" pitchFamily="49" charset="0"/>
              <a:cs typeface="Consolas" pitchFamily="49" charset="0"/>
            </a:endParaRPr>
          </a:p>
        </p:txBody>
      </p:sp>
      <p:sp>
        <p:nvSpPr>
          <p:cNvPr id="50" name="Rectangle 49"/>
          <p:cNvSpPr/>
          <p:nvPr/>
        </p:nvSpPr>
        <p:spPr>
          <a:xfrm>
            <a:off x="2579558"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0,4</a:t>
            </a:r>
            <a:endParaRPr lang="en-US" sz="1200" baseline="-25000" dirty="0">
              <a:latin typeface="Consolas" pitchFamily="49" charset="0"/>
              <a:cs typeface="Consolas" pitchFamily="49" charset="0"/>
            </a:endParaRPr>
          </a:p>
        </p:txBody>
      </p:sp>
      <p:sp>
        <p:nvSpPr>
          <p:cNvPr id="51" name="Rectangle 50"/>
          <p:cNvSpPr/>
          <p:nvPr/>
        </p:nvSpPr>
        <p:spPr>
          <a:xfrm>
            <a:off x="3080065"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0,5</a:t>
            </a:r>
            <a:endParaRPr lang="en-US" sz="1200" baseline="-25000" dirty="0">
              <a:latin typeface="Consolas" pitchFamily="49" charset="0"/>
              <a:cs typeface="Consolas" pitchFamily="49" charset="0"/>
            </a:endParaRPr>
          </a:p>
        </p:txBody>
      </p:sp>
      <p:sp>
        <p:nvSpPr>
          <p:cNvPr id="52" name="Rectangle 51"/>
          <p:cNvSpPr/>
          <p:nvPr/>
        </p:nvSpPr>
        <p:spPr>
          <a:xfrm>
            <a:off x="3580572"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0,6</a:t>
            </a:r>
            <a:endParaRPr lang="en-US" sz="1200" baseline="-25000" dirty="0">
              <a:latin typeface="Consolas" pitchFamily="49" charset="0"/>
              <a:cs typeface="Consolas" pitchFamily="49" charset="0"/>
            </a:endParaRPr>
          </a:p>
        </p:txBody>
      </p:sp>
      <p:sp>
        <p:nvSpPr>
          <p:cNvPr id="53" name="Rectangle 52"/>
          <p:cNvSpPr/>
          <p:nvPr/>
        </p:nvSpPr>
        <p:spPr>
          <a:xfrm>
            <a:off x="4081079" y="1712345"/>
            <a:ext cx="471420" cy="460937"/>
          </a:xfrm>
          <a:prstGeom prst="rect">
            <a:avLst/>
          </a:prstGeom>
          <a:solidFill>
            <a:srgbClr val="FFC00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0,7</a:t>
            </a:r>
            <a:endParaRPr lang="en-US" sz="1200" baseline="-25000" dirty="0">
              <a:latin typeface="Consolas" pitchFamily="49" charset="0"/>
              <a:cs typeface="Consolas" pitchFamily="49" charset="0"/>
            </a:endParaRPr>
          </a:p>
        </p:txBody>
      </p:sp>
      <p:sp>
        <p:nvSpPr>
          <p:cNvPr id="62" name="Rectangle 61"/>
          <p:cNvSpPr/>
          <p:nvPr/>
        </p:nvSpPr>
        <p:spPr>
          <a:xfrm>
            <a:off x="4581586"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1,0</a:t>
            </a:r>
            <a:endParaRPr lang="en-US" sz="1200" baseline="-25000" dirty="0">
              <a:latin typeface="Consolas" pitchFamily="49" charset="0"/>
              <a:cs typeface="Consolas" pitchFamily="49" charset="0"/>
            </a:endParaRPr>
          </a:p>
        </p:txBody>
      </p:sp>
      <p:sp>
        <p:nvSpPr>
          <p:cNvPr id="63" name="Rectangle 62"/>
          <p:cNvSpPr/>
          <p:nvPr/>
        </p:nvSpPr>
        <p:spPr>
          <a:xfrm>
            <a:off x="5082093"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1,1</a:t>
            </a:r>
            <a:endParaRPr lang="en-US" sz="1200" baseline="-25000" dirty="0">
              <a:latin typeface="Consolas" pitchFamily="49" charset="0"/>
              <a:cs typeface="Consolas" pitchFamily="49" charset="0"/>
            </a:endParaRPr>
          </a:p>
        </p:txBody>
      </p:sp>
      <p:sp>
        <p:nvSpPr>
          <p:cNvPr id="64" name="Rectangle 63"/>
          <p:cNvSpPr/>
          <p:nvPr/>
        </p:nvSpPr>
        <p:spPr>
          <a:xfrm>
            <a:off x="5582600"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1,2</a:t>
            </a:r>
            <a:endParaRPr lang="en-US" sz="1200" baseline="-25000" dirty="0">
              <a:latin typeface="Consolas" pitchFamily="49" charset="0"/>
              <a:cs typeface="Consolas" pitchFamily="49" charset="0"/>
            </a:endParaRPr>
          </a:p>
        </p:txBody>
      </p:sp>
      <p:sp>
        <p:nvSpPr>
          <p:cNvPr id="65" name="Rectangle 64"/>
          <p:cNvSpPr/>
          <p:nvPr/>
        </p:nvSpPr>
        <p:spPr>
          <a:xfrm>
            <a:off x="6083107"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smtClean="0">
                <a:latin typeface="Consolas" pitchFamily="49" charset="0"/>
                <a:cs typeface="Consolas" pitchFamily="49" charset="0"/>
              </a:rPr>
              <a:t>x</a:t>
            </a:r>
            <a:r>
              <a:rPr lang="en-US" sz="1200" baseline="-25000" dirty="0" smtClean="0">
                <a:latin typeface="Consolas" pitchFamily="49" charset="0"/>
                <a:cs typeface="Consolas" pitchFamily="49" charset="0"/>
              </a:rPr>
              <a:t>1,3</a:t>
            </a:r>
            <a:endParaRPr lang="en-US" sz="1200" baseline="-25000" dirty="0">
              <a:latin typeface="Consolas" pitchFamily="49" charset="0"/>
              <a:cs typeface="Consolas" pitchFamily="49" charset="0"/>
            </a:endParaRPr>
          </a:p>
        </p:txBody>
      </p:sp>
      <p:sp>
        <p:nvSpPr>
          <p:cNvPr id="66" name="Rectangle 65"/>
          <p:cNvSpPr/>
          <p:nvPr/>
        </p:nvSpPr>
        <p:spPr>
          <a:xfrm>
            <a:off x="6583614"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1,4</a:t>
            </a:r>
            <a:endParaRPr lang="en-US" sz="1200" baseline="-25000" dirty="0">
              <a:latin typeface="Consolas" pitchFamily="49" charset="0"/>
              <a:cs typeface="Consolas" pitchFamily="49" charset="0"/>
            </a:endParaRPr>
          </a:p>
        </p:txBody>
      </p:sp>
      <p:sp>
        <p:nvSpPr>
          <p:cNvPr id="67" name="Rectangle 66"/>
          <p:cNvSpPr/>
          <p:nvPr/>
        </p:nvSpPr>
        <p:spPr>
          <a:xfrm>
            <a:off x="7084121"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1,5</a:t>
            </a:r>
            <a:endParaRPr lang="en-US" sz="1200" baseline="-25000" dirty="0">
              <a:latin typeface="Consolas" pitchFamily="49" charset="0"/>
              <a:cs typeface="Consolas" pitchFamily="49" charset="0"/>
            </a:endParaRPr>
          </a:p>
        </p:txBody>
      </p:sp>
      <p:sp>
        <p:nvSpPr>
          <p:cNvPr id="68" name="Rectangle 67"/>
          <p:cNvSpPr/>
          <p:nvPr/>
        </p:nvSpPr>
        <p:spPr>
          <a:xfrm>
            <a:off x="7584628" y="1712345"/>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1,6</a:t>
            </a:r>
            <a:endParaRPr lang="en-US" sz="1200" baseline="-25000" dirty="0">
              <a:latin typeface="Consolas" pitchFamily="49" charset="0"/>
              <a:cs typeface="Consolas" pitchFamily="49" charset="0"/>
            </a:endParaRPr>
          </a:p>
        </p:txBody>
      </p:sp>
      <p:sp>
        <p:nvSpPr>
          <p:cNvPr id="69" name="Rectangle 68"/>
          <p:cNvSpPr/>
          <p:nvPr/>
        </p:nvSpPr>
        <p:spPr>
          <a:xfrm>
            <a:off x="8085136" y="1710626"/>
            <a:ext cx="471420" cy="460937"/>
          </a:xfrm>
          <a:prstGeom prst="rect">
            <a:avLst/>
          </a:prstGeom>
          <a:solidFill>
            <a:srgbClr val="00B050"/>
          </a:solidFill>
          <a:ln w="6350">
            <a:solidFill>
              <a:schemeClr val="tx1">
                <a:lumMod val="50000"/>
                <a:lumOff val="50000"/>
              </a:schemeClr>
            </a:solidFill>
          </a:ln>
        </p:spPr>
        <p:txBody>
          <a:bodyPr wrap="none" lIns="0" tIns="0" rIns="0" bIns="0" rtlCol="0" anchor="ctr">
            <a:noAutofit/>
          </a:bodyPr>
          <a:lstStyle/>
          <a:p>
            <a:pPr algn="ctr"/>
            <a:r>
              <a:rPr lang="en-US" sz="1200" dirty="0">
                <a:latin typeface="Consolas" pitchFamily="49" charset="0"/>
                <a:cs typeface="Consolas" pitchFamily="49" charset="0"/>
              </a:rPr>
              <a:t>x</a:t>
            </a:r>
            <a:r>
              <a:rPr lang="en-US" sz="1200" baseline="-25000" dirty="0" smtClean="0">
                <a:latin typeface="Consolas" pitchFamily="49" charset="0"/>
                <a:cs typeface="Consolas" pitchFamily="49" charset="0"/>
              </a:rPr>
              <a:t>1,7</a:t>
            </a:r>
            <a:endParaRPr lang="en-US" sz="1200" baseline="-25000" dirty="0">
              <a:latin typeface="Consolas" pitchFamily="49" charset="0"/>
              <a:cs typeface="Consolas" pitchFamily="49" charset="0"/>
            </a:endParaRPr>
          </a:p>
        </p:txBody>
      </p:sp>
      <p:sp>
        <p:nvSpPr>
          <p:cNvPr id="37" name="TextBox 36"/>
          <p:cNvSpPr txBox="1"/>
          <p:nvPr/>
        </p:nvSpPr>
        <p:spPr bwMode="auto">
          <a:xfrm>
            <a:off x="5894963" y="2342517"/>
            <a:ext cx="1877437" cy="400110"/>
          </a:xfrm>
          <a:prstGeom prst="rect">
            <a:avLst/>
          </a:prstGeom>
          <a:noFill/>
          <a:ln w="6350">
            <a:noFill/>
          </a:ln>
          <a:effectLst/>
        </p:spPr>
        <p:txBody>
          <a:bodyPr wrap="none" rtlCol="0">
            <a:spAutoFit/>
          </a:bodyPr>
          <a:lstStyle/>
          <a:p>
            <a:r>
              <a:rPr lang="en-US" sz="2000" dirty="0">
                <a:latin typeface="Courier New" charset="0"/>
                <a:ea typeface="Courier New" charset="0"/>
                <a:cs typeface="Courier New" charset="0"/>
              </a:rPr>
              <a:t>f</a:t>
            </a:r>
            <a:r>
              <a:rPr lang="en-US" sz="2000" dirty="0" smtClean="0">
                <a:latin typeface="Courier New" charset="0"/>
                <a:ea typeface="Courier New" charset="0"/>
                <a:cs typeface="Courier New" charset="0"/>
              </a:rPr>
              <a:t>loat *DD =</a:t>
            </a:r>
          </a:p>
        </p:txBody>
      </p:sp>
      <p:graphicFrame>
        <p:nvGraphicFramePr>
          <p:cNvPr id="3" name="Table 2"/>
          <p:cNvGraphicFramePr>
            <a:graphicFrameLocks noGrp="1"/>
          </p:cNvGraphicFramePr>
          <p:nvPr>
            <p:extLst>
              <p:ext uri="{D42A27DB-BD31-4B8C-83A1-F6EECF244321}">
                <p14:modId xmlns:p14="http://schemas.microsoft.com/office/powerpoint/2010/main" val="1130359350"/>
              </p:ext>
            </p:extLst>
          </p:nvPr>
        </p:nvGraphicFramePr>
        <p:xfrm>
          <a:off x="6258878" y="2739189"/>
          <a:ext cx="2651500" cy="2684675"/>
        </p:xfrm>
        <a:graphic>
          <a:graphicData uri="http://schemas.openxmlformats.org/drawingml/2006/table">
            <a:tbl>
              <a:tblPr>
                <a:tableStyleId>{5C22544A-7EE6-4342-B048-85BDC9FD1C3A}</a:tableStyleId>
              </a:tblPr>
              <a:tblGrid>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gridCol w="106060"/>
              </a:tblGrid>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rgbClr val="D47676"/>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D47676"/>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solidFill>
                      <a:srgbClr val="E9E7E8"/>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E9E7E8"/>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dirty="0"/>
                    </a:p>
                  </a:txBody>
                  <a:tcPr marL="0" marR="0" marT="0" marB="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T w="12700" cap="flat" cmpd="sng" algn="ctr">
                      <a:solidFill>
                        <a:schemeClr val="tx1"/>
                      </a:solidFill>
                      <a:prstDash val="solid"/>
                      <a:round/>
                      <a:headEnd type="none" w="med" len="med"/>
                      <a:tailEnd type="none" w="med" len="med"/>
                    </a:lnT>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rgbClr val="E9E7E8"/>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dirty="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a:p>
                  </a:txBody>
                  <a:tcPr marL="0" marR="0" marT="0" marB="0">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1">
                        <a:tint val="20000"/>
                      </a:schemeClr>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rgbClr val="BBBBE3"/>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BBBBE3"/>
                    </a:solidFill>
                  </a:tcPr>
                </a:tc>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lnT w="12700" cap="flat" cmpd="sng" algn="ctr">
                      <a:solidFill>
                        <a:schemeClr val="tx1"/>
                      </a:solidFill>
                      <a:prstDash val="solid"/>
                      <a:round/>
                      <a:headEnd type="none" w="med" len="med"/>
                      <a:tailEnd type="none" w="med" len="med"/>
                    </a:lnT>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solidFill>
                      <a:schemeClr val="accent1">
                        <a:tint val="20000"/>
                      </a:schemeClr>
                    </a:solidFill>
                  </a:tcPr>
                </a:tc>
                <a:tc>
                  <a:txBody>
                    <a:bodyPr/>
                    <a:lstStyle/>
                    <a:p>
                      <a:endParaRPr lang="en-US" sz="700"/>
                    </a:p>
                  </a:txBody>
                  <a:tcPr marL="0" marR="0" marT="0" marB="0">
                    <a:lnR w="12700" cap="flat" cmpd="sng" algn="ctr">
                      <a:solidFill>
                        <a:schemeClr val="tx1"/>
                      </a:solidFill>
                      <a:prstDash val="solid"/>
                      <a:round/>
                      <a:headEnd type="none" w="med" len="med"/>
                      <a:tailEnd type="none" w="med" len="med"/>
                    </a:lnR>
                    <a:solidFill>
                      <a:schemeClr val="accent1">
                        <a:tint val="20000"/>
                      </a:schemeClr>
                    </a:solidFill>
                  </a:tcPr>
                </a:tc>
              </a:tr>
              <a:tr h="107387">
                <a:tc>
                  <a:txBody>
                    <a:bodyPr/>
                    <a:lstStyle/>
                    <a:p>
                      <a:endParaRPr lang="en-US" sz="700"/>
                    </a:p>
                  </a:txBody>
                  <a:tcPr marL="0" marR="0" marT="0" marB="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a:p>
                  </a:txBody>
                  <a:tcPr marL="0" marR="0" marT="0" marB="0">
                    <a:lnB w="12700" cap="flat" cmpd="sng" algn="ctr">
                      <a:solidFill>
                        <a:schemeClr val="tx1"/>
                      </a:solidFill>
                      <a:prstDash val="solid"/>
                      <a:round/>
                      <a:headEnd type="none" w="med" len="med"/>
                      <a:tailEnd type="none" w="med" len="med"/>
                    </a:lnB>
                    <a:solidFill>
                      <a:schemeClr val="accent1">
                        <a:tint val="20000"/>
                      </a:schemeClr>
                    </a:solidFill>
                  </a:tcPr>
                </a:tc>
                <a:tc>
                  <a:txBody>
                    <a:bodyPr/>
                    <a:lstStyle/>
                    <a:p>
                      <a:endParaRPr lang="en-US" sz="700" dirty="0"/>
                    </a:p>
                  </a:txBody>
                  <a:tcPr marL="0" marR="0" marT="0" marB="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tint val="20000"/>
                      </a:schemeClr>
                    </a:solidFill>
                  </a:tcPr>
                </a:tc>
              </a:tr>
            </a:tbl>
          </a:graphicData>
        </a:graphic>
      </p:graphicFrame>
      <p:sp>
        <p:nvSpPr>
          <p:cNvPr id="39" name="TextBox 38"/>
          <p:cNvSpPr txBox="1"/>
          <p:nvPr/>
        </p:nvSpPr>
        <p:spPr bwMode="auto">
          <a:xfrm>
            <a:off x="210766" y="2374265"/>
            <a:ext cx="6080342" cy="4161188"/>
          </a:xfrm>
          <a:prstGeom prst="rect">
            <a:avLst/>
          </a:prstGeom>
          <a:noFill/>
          <a:ln w="6350">
            <a:noFill/>
          </a:ln>
          <a:effectLst/>
        </p:spPr>
        <p:txBody>
          <a:bodyPr wrap="none" rtlCol="0">
            <a:noAutofit/>
          </a:bodyPr>
          <a:lstStyle/>
          <a:p>
            <a:pPr marL="14288" defTabSz="180000"/>
            <a:r>
              <a:rPr lang="en-US" sz="1800" dirty="0">
                <a:latin typeface="Courier New" charset="0"/>
                <a:ea typeface="Courier New" charset="0"/>
                <a:cs typeface="Courier New" charset="0"/>
              </a:rPr>
              <a:t>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=0:8:N</a:t>
            </a:r>
          </a:p>
          <a:p>
            <a:pPr marL="14288" defTabSz="180000"/>
            <a:r>
              <a:rPr lang="en-US" sz="1800" dirty="0">
                <a:latin typeface="Courier New" charset="0"/>
                <a:ea typeface="Courier New" charset="0"/>
                <a:cs typeface="Courier New" charset="0"/>
              </a:rPr>
              <a:t>	for j=i+8:8:N</a:t>
            </a:r>
          </a:p>
          <a:p>
            <a:pPr marL="14288" defTabSz="180000"/>
            <a:r>
              <a:rPr lang="en-US" sz="1800" dirty="0">
                <a:latin typeface="Courier New" charset="0"/>
                <a:ea typeface="Courier New" charset="0"/>
                <a:cs typeface="Courier New" charset="0"/>
              </a:rPr>
              <a:t>		for </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'=i:i+8</a:t>
            </a:r>
          </a:p>
          <a:p>
            <a:pPr marL="14288" defTabSz="180000"/>
            <a:r>
              <a:rPr lang="en-US" sz="1800" dirty="0">
                <a:latin typeface="Courier New" charset="0"/>
                <a:ea typeface="Courier New" charset="0"/>
                <a:cs typeface="Courier New" charset="0"/>
              </a:rPr>
              <a:t>			</a:t>
            </a:r>
            <a:r>
              <a:rPr lang="mr-IN" sz="1800" dirty="0">
                <a:latin typeface="Courier New" charset="0"/>
                <a:ea typeface="Courier New" charset="0"/>
                <a:cs typeface="Courier New" charset="0"/>
              </a:rPr>
              <a:t>accum0[0:7] = 0 </a:t>
            </a:r>
            <a:r>
              <a:rPr lang="mr-IN" sz="1800" dirty="0" smtClean="0">
                <a:latin typeface="Courier New" charset="0"/>
                <a:ea typeface="Courier New" charset="0"/>
                <a:cs typeface="Courier New" charset="0"/>
              </a:rPr>
              <a:t>...</a:t>
            </a:r>
            <a:r>
              <a:rPr lang="en-US" sz="1800" dirty="0" smtClean="0">
                <a:latin typeface="Courier New" charset="0"/>
                <a:ea typeface="Courier New" charset="0"/>
                <a:cs typeface="Courier New" charset="0"/>
              </a:rPr>
              <a:t> </a:t>
            </a:r>
            <a:r>
              <a:rPr lang="mr-IN" sz="1800" dirty="0" smtClean="0">
                <a:latin typeface="Courier New" charset="0"/>
                <a:ea typeface="Courier New" charset="0"/>
                <a:cs typeface="Courier New" charset="0"/>
              </a:rPr>
              <a:t>accum7[0:7</a:t>
            </a:r>
            <a:r>
              <a:rPr lang="mr-IN" sz="1800" dirty="0">
                <a:latin typeface="Courier New" charset="0"/>
                <a:ea typeface="Courier New" charset="0"/>
                <a:cs typeface="Courier New" charset="0"/>
              </a:rPr>
              <a:t>] = 0</a:t>
            </a:r>
          </a:p>
          <a:p>
            <a:pPr marL="14288" defTabSz="180000"/>
            <a:r>
              <a:rPr lang="en-US" sz="1800" dirty="0">
                <a:latin typeface="Courier New" charset="0"/>
                <a:ea typeface="Courier New" charset="0"/>
                <a:cs typeface="Courier New" charset="0"/>
              </a:rPr>
              <a:t>			for k=0:8:D</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dist0[0:7] </a:t>
            </a:r>
            <a:r>
              <a:rPr lang="en-US" sz="1800" dirty="0">
                <a:latin typeface="Courier New" charset="0"/>
                <a:ea typeface="Courier New" charset="0"/>
                <a:cs typeface="Courier New" charset="0"/>
              </a:rPr>
              <a:t>= X[</a:t>
            </a:r>
            <a:r>
              <a:rPr lang="en-US" sz="1800" dirty="0" err="1">
                <a:latin typeface="Courier New" charset="0"/>
                <a:ea typeface="Courier New" charset="0"/>
                <a:cs typeface="Courier New" charset="0"/>
              </a:rPr>
              <a:t>i</a:t>
            </a:r>
            <a:r>
              <a:rPr lang="en-US" sz="1800" dirty="0">
                <a:latin typeface="Courier New" charset="0"/>
                <a:ea typeface="Courier New" charset="0"/>
                <a:cs typeface="Courier New" charset="0"/>
              </a:rPr>
              <a:t>][</a:t>
            </a:r>
            <a:r>
              <a:rPr lang="en-US" sz="1800" dirty="0" smtClean="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a:t>
            </a:r>
            <a:r>
              <a:rPr lang="en-US" sz="1800" dirty="0">
                <a:latin typeface="Courier New" charset="0"/>
                <a:ea typeface="Courier New" charset="0"/>
                <a:cs typeface="Courier New" charset="0"/>
              </a:rPr>
              <a:t>X[j</a:t>
            </a:r>
            <a:r>
              <a:rPr lang="en-US" sz="1800" dirty="0" smtClean="0">
                <a:latin typeface="Courier New" charset="0"/>
                <a:ea typeface="Courier New" charset="0"/>
                <a:cs typeface="Courier New" charset="0"/>
              </a:rPr>
              <a:t>][</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accum0[0:7]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dist0*dist0</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X[i+7][</a:t>
            </a:r>
            <a:r>
              <a:rPr lang="en-US" sz="1800" dirty="0">
                <a:latin typeface="Courier New" charset="0"/>
                <a:ea typeface="Courier New" charset="0"/>
                <a:cs typeface="Courier New" charset="0"/>
              </a:rPr>
              <a:t>k:k+7</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 X[j+7][</a:t>
            </a:r>
            <a:r>
              <a:rPr lang="en-US" sz="1800" dirty="0">
                <a:latin typeface="Courier New" charset="0"/>
                <a:ea typeface="Courier New" charset="0"/>
                <a:cs typeface="Courier New" charset="0"/>
              </a:rPr>
              <a:t>k:k+7]</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accum7</a:t>
            </a:r>
            <a:r>
              <a:rPr lang="en-US" sz="1800" dirty="0">
                <a:latin typeface="Courier New" charset="0"/>
                <a:ea typeface="Courier New" charset="0"/>
                <a:cs typeface="Courier New" charset="0"/>
              </a:rPr>
              <a:t>[0:7]</a:t>
            </a:r>
            <a:r>
              <a:rPr lang="en-US" sz="1800" dirty="0" smtClean="0">
                <a:latin typeface="Courier New" charset="0"/>
                <a:ea typeface="Courier New" charset="0"/>
                <a:cs typeface="Courier New" charset="0"/>
              </a:rPr>
              <a:t> </a:t>
            </a:r>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dist7*dist7</a:t>
            </a:r>
          </a:p>
          <a:p>
            <a:pPr marL="14288" defTabSz="180000"/>
            <a:r>
              <a:rPr lang="en-US" sz="1800" dirty="0">
                <a:latin typeface="Courier New" charset="0"/>
                <a:ea typeface="Courier New" charset="0"/>
                <a:cs typeface="Courier New" charset="0"/>
              </a:rPr>
              <a:t>			Reduce 8 </a:t>
            </a:r>
            <a:r>
              <a:rPr lang="en-US" sz="1800" dirty="0" err="1" smtClean="0">
                <a:latin typeface="Courier New" charset="0"/>
                <a:ea typeface="Courier New" charset="0"/>
                <a:cs typeface="Courier New" charset="0"/>
              </a:rPr>
              <a:t>accums</a:t>
            </a:r>
            <a:r>
              <a:rPr lang="en-US" sz="1800" dirty="0" smtClean="0">
                <a:latin typeface="Courier New" charset="0"/>
                <a:ea typeface="Courier New" charset="0"/>
                <a:cs typeface="Courier New" charset="0"/>
              </a:rPr>
              <a:t> into </a:t>
            </a:r>
            <a:r>
              <a:rPr lang="en-US" sz="1800" dirty="0">
                <a:latin typeface="Courier New" charset="0"/>
                <a:ea typeface="Courier New" charset="0"/>
                <a:cs typeface="Courier New" charset="0"/>
              </a:rPr>
              <a:t>res[0:8</a:t>
            </a:r>
            <a:r>
              <a:rPr lang="en-US" sz="1800" dirty="0" smtClean="0">
                <a:latin typeface="Courier New" charset="0"/>
                <a:ea typeface="Courier New" charset="0"/>
                <a:cs typeface="Courier New" charset="0"/>
              </a:rPr>
              <a:t>]</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		Multiply by factor</a:t>
            </a:r>
            <a:endParaRPr lang="en-US" sz="1800" dirty="0">
              <a:latin typeface="Courier New" charset="0"/>
              <a:ea typeface="Courier New" charset="0"/>
              <a:cs typeface="Courier New" charset="0"/>
            </a:endParaRPr>
          </a:p>
          <a:p>
            <a:pPr marL="14288" defTabSz="180000"/>
            <a:r>
              <a:rPr lang="en-US" sz="1800" dirty="0">
                <a:latin typeface="Courier New" charset="0"/>
                <a:ea typeface="Courier New" charset="0"/>
                <a:cs typeface="Courier New" charset="0"/>
              </a:rPr>
              <a:t>			Store </a:t>
            </a:r>
            <a:r>
              <a:rPr lang="en-US" sz="1800" dirty="0" smtClean="0">
                <a:latin typeface="Courier New" charset="0"/>
                <a:ea typeface="Courier New" charset="0"/>
                <a:cs typeface="Courier New" charset="0"/>
              </a:rPr>
              <a:t>res as 1 row in </a:t>
            </a:r>
            <a:r>
              <a:rPr lang="en-US" sz="1800" dirty="0">
                <a:latin typeface="Courier New" charset="0"/>
                <a:ea typeface="Courier New" charset="0"/>
                <a:cs typeface="Courier New" charset="0"/>
              </a:rPr>
              <a:t>upper block</a:t>
            </a:r>
          </a:p>
          <a:p>
            <a:pPr marL="14288" defTabSz="180000"/>
            <a:r>
              <a:rPr lang="en-US" sz="1800" dirty="0">
                <a:latin typeface="Courier New" charset="0"/>
                <a:ea typeface="Courier New" charset="0"/>
                <a:cs typeface="Courier New" charset="0"/>
              </a:rPr>
              <a:t>		</a:t>
            </a:r>
            <a:r>
              <a:rPr lang="en-US" sz="1800" dirty="0" smtClean="0">
                <a:latin typeface="Courier New" charset="0"/>
                <a:ea typeface="Courier New" charset="0"/>
                <a:cs typeface="Courier New" charset="0"/>
              </a:rPr>
              <a:t>Transpose </a:t>
            </a:r>
            <a:r>
              <a:rPr lang="en-US" sz="1800" dirty="0">
                <a:latin typeface="Courier New" charset="0"/>
                <a:ea typeface="Courier New" charset="0"/>
                <a:cs typeface="Courier New" charset="0"/>
              </a:rPr>
              <a:t>8 </a:t>
            </a:r>
            <a:r>
              <a:rPr lang="en-US" sz="1800" dirty="0" smtClean="0">
                <a:latin typeface="Courier New" charset="0"/>
                <a:ea typeface="Courier New" charset="0"/>
                <a:cs typeface="Courier New" charset="0"/>
              </a:rPr>
              <a:t>rows </a:t>
            </a:r>
            <a:r>
              <a:rPr lang="en-US" sz="1800" dirty="0">
                <a:latin typeface="Courier New" charset="0"/>
                <a:ea typeface="Courier New" charset="0"/>
                <a:cs typeface="Courier New" charset="0"/>
              </a:rPr>
              <a:t>and </a:t>
            </a:r>
            <a:r>
              <a:rPr lang="en-US" sz="1800" dirty="0" smtClean="0">
                <a:latin typeface="Courier New" charset="0"/>
                <a:ea typeface="Courier New" charset="0"/>
                <a:cs typeface="Courier New" charset="0"/>
              </a:rPr>
              <a:t>store lower </a:t>
            </a:r>
            <a:r>
              <a:rPr lang="en-US" sz="1800" dirty="0">
                <a:latin typeface="Courier New" charset="0"/>
                <a:ea typeface="Courier New" charset="0"/>
                <a:cs typeface="Courier New" charset="0"/>
              </a:rPr>
              <a:t>block</a:t>
            </a:r>
          </a:p>
        </p:txBody>
      </p:sp>
      <p:cxnSp>
        <p:nvCxnSpPr>
          <p:cNvPr id="40" name="Straight Connector 39"/>
          <p:cNvCxnSpPr/>
          <p:nvPr/>
        </p:nvCxnSpPr>
        <p:spPr bwMode="auto">
          <a:xfrm>
            <a:off x="381000" y="2739189"/>
            <a:ext cx="0" cy="4042611"/>
          </a:xfrm>
          <a:prstGeom prst="line">
            <a:avLst/>
          </a:prstGeom>
          <a:noFill/>
          <a:ln w="31750">
            <a:solidFill>
              <a:srgbClr val="000000"/>
            </a:solidFill>
            <a:miter lim="800000"/>
            <a:headEnd type="none" w="med" len="med"/>
            <a:tailEnd type="none" w="med" len="med"/>
          </a:ln>
          <a:effectLst/>
        </p:spPr>
      </p:cxnSp>
      <p:cxnSp>
        <p:nvCxnSpPr>
          <p:cNvPr id="44" name="Straight Connector 43"/>
          <p:cNvCxnSpPr/>
          <p:nvPr/>
        </p:nvCxnSpPr>
        <p:spPr bwMode="auto">
          <a:xfrm>
            <a:off x="578915" y="2971800"/>
            <a:ext cx="0" cy="3810000"/>
          </a:xfrm>
          <a:prstGeom prst="line">
            <a:avLst/>
          </a:prstGeom>
          <a:noFill/>
          <a:ln w="31750">
            <a:solidFill>
              <a:srgbClr val="000000"/>
            </a:solidFill>
            <a:miter lim="800000"/>
            <a:headEnd type="none" w="med" len="med"/>
            <a:tailEnd type="none" w="med" len="med"/>
          </a:ln>
          <a:effectLst/>
        </p:spPr>
      </p:cxnSp>
      <p:cxnSp>
        <p:nvCxnSpPr>
          <p:cNvPr id="54" name="Straight Connector 53"/>
          <p:cNvCxnSpPr/>
          <p:nvPr/>
        </p:nvCxnSpPr>
        <p:spPr bwMode="auto">
          <a:xfrm>
            <a:off x="762000" y="3200400"/>
            <a:ext cx="0" cy="3276600"/>
          </a:xfrm>
          <a:prstGeom prst="line">
            <a:avLst/>
          </a:prstGeom>
          <a:noFill/>
          <a:ln w="31750">
            <a:solidFill>
              <a:srgbClr val="000000"/>
            </a:solidFill>
            <a:miter lim="800000"/>
            <a:headEnd type="none" w="med" len="med"/>
            <a:tailEnd type="none" w="med" len="med"/>
          </a:ln>
          <a:effectLst/>
        </p:spPr>
      </p:cxnSp>
      <p:cxnSp>
        <p:nvCxnSpPr>
          <p:cNvPr id="55" name="Straight Connector 54"/>
          <p:cNvCxnSpPr/>
          <p:nvPr/>
        </p:nvCxnSpPr>
        <p:spPr bwMode="auto">
          <a:xfrm>
            <a:off x="914400" y="3733800"/>
            <a:ext cx="0" cy="1905000"/>
          </a:xfrm>
          <a:prstGeom prst="line">
            <a:avLst/>
          </a:prstGeom>
          <a:noFill/>
          <a:ln w="31750">
            <a:solidFill>
              <a:srgbClr val="000000"/>
            </a:solidFill>
            <a:miter lim="800000"/>
            <a:headEnd type="none" w="med" len="med"/>
            <a:tailEnd type="none" w="med" len="med"/>
          </a:ln>
          <a:effectLst/>
        </p:spPr>
      </p:cxnSp>
      <mc:AlternateContent xmlns:mc="http://schemas.openxmlformats.org/markup-compatibility/2006" xmlns:a14="http://schemas.microsoft.com/office/drawing/2010/main">
        <mc:Choice Requires="a14">
          <p:sp>
            <p:nvSpPr>
              <p:cNvPr id="57" name="TextBox 56"/>
              <p:cNvSpPr txBox="1"/>
              <p:nvPr/>
            </p:nvSpPr>
            <p:spPr bwMode="auto">
              <a:xfrm>
                <a:off x="6868828" y="5420426"/>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7" name="TextBox 56"/>
              <p:cNvSpPr txBox="1">
                <a:spLocks noRot="1" noChangeAspect="1" noMove="1" noResize="1" noEditPoints="1" noAdjustHandles="1" noChangeArrowheads="1" noChangeShapeType="1" noTextEdit="1"/>
              </p:cNvSpPr>
              <p:nvPr/>
            </p:nvSpPr>
            <p:spPr bwMode="auto">
              <a:xfrm>
                <a:off x="6868828" y="5420426"/>
                <a:ext cx="437940" cy="400110"/>
              </a:xfrm>
              <a:prstGeom prst="rect">
                <a:avLst/>
              </a:prstGeom>
              <a:blipFill rotWithShape="0">
                <a:blip r:embed="rId4"/>
                <a:stretch>
                  <a:fillRect/>
                </a:stretch>
              </a:blipFill>
              <a:ln w="6350">
                <a:noFill/>
              </a:ln>
              <a:effectLst/>
            </p:spPr>
            <p:txBody>
              <a:bodyPr/>
              <a:lstStyle/>
              <a:p>
                <a:r>
                  <a:rPr lang="en-US">
                    <a:noFill/>
                  </a:rPr>
                  <a:t> </a:t>
                </a:r>
              </a:p>
            </p:txBody>
          </p:sp>
        </mc:Fallback>
      </mc:AlternateContent>
      <p:cxnSp>
        <p:nvCxnSpPr>
          <p:cNvPr id="58" name="Straight Arrow Connector 57"/>
          <p:cNvCxnSpPr/>
          <p:nvPr/>
        </p:nvCxnSpPr>
        <p:spPr bwMode="auto">
          <a:xfrm>
            <a:off x="7215513" y="5638800"/>
            <a:ext cx="1341043" cy="0"/>
          </a:xfrm>
          <a:prstGeom prst="straightConnector1">
            <a:avLst/>
          </a:prstGeom>
          <a:noFill/>
          <a:ln w="57150">
            <a:solidFill>
              <a:srgbClr val="000000"/>
            </a:solidFill>
            <a:miter lim="800000"/>
            <a:headEnd type="none" w="med" len="med"/>
            <a:tailEnd type="triangle"/>
          </a:ln>
          <a:effectLst/>
        </p:spPr>
      </p:cxnSp>
      <mc:AlternateContent xmlns:mc="http://schemas.openxmlformats.org/markup-compatibility/2006" xmlns:a14="http://schemas.microsoft.com/office/drawing/2010/main">
        <mc:Choice Requires="a14">
          <p:sp>
            <p:nvSpPr>
              <p:cNvPr id="59" name="TextBox 58"/>
              <p:cNvSpPr txBox="1"/>
              <p:nvPr/>
            </p:nvSpPr>
            <p:spPr bwMode="auto">
              <a:xfrm>
                <a:off x="5908026" y="3345609"/>
                <a:ext cx="437940" cy="400110"/>
              </a:xfrm>
              <a:prstGeom prst="rect">
                <a:avLst/>
              </a:prstGeom>
              <a:noFill/>
              <a:ln w="6350">
                <a:noFill/>
              </a:ln>
              <a:effectLst/>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000" b="1" i="1" smtClean="0">
                          <a:latin typeface="Cambria Math" charset="0"/>
                        </a:rPr>
                        <m:t>𝑵</m:t>
                      </m:r>
                    </m:oMath>
                  </m:oMathPara>
                </a14:m>
                <a:endParaRPr lang="en-US" sz="2000" dirty="0" smtClean="0">
                  <a:latin typeface="+mn-lt"/>
                </a:endParaRPr>
              </a:p>
            </p:txBody>
          </p:sp>
        </mc:Choice>
        <mc:Fallback xmlns="">
          <p:sp>
            <p:nvSpPr>
              <p:cNvPr id="59" name="TextBox 58"/>
              <p:cNvSpPr txBox="1">
                <a:spLocks noRot="1" noChangeAspect="1" noMove="1" noResize="1" noEditPoints="1" noAdjustHandles="1" noChangeArrowheads="1" noChangeShapeType="1" noTextEdit="1"/>
              </p:cNvSpPr>
              <p:nvPr/>
            </p:nvSpPr>
            <p:spPr bwMode="auto">
              <a:xfrm>
                <a:off x="5908026" y="3345609"/>
                <a:ext cx="437940" cy="400110"/>
              </a:xfrm>
              <a:prstGeom prst="rect">
                <a:avLst/>
              </a:prstGeom>
              <a:blipFill rotWithShape="0">
                <a:blip r:embed="rId5"/>
                <a:stretch>
                  <a:fillRect/>
                </a:stretch>
              </a:blipFill>
              <a:ln w="6350">
                <a:noFill/>
              </a:ln>
              <a:effectLst/>
            </p:spPr>
            <p:txBody>
              <a:bodyPr/>
              <a:lstStyle/>
              <a:p>
                <a:r>
                  <a:rPr lang="en-US">
                    <a:noFill/>
                  </a:rPr>
                  <a:t> </a:t>
                </a:r>
              </a:p>
            </p:txBody>
          </p:sp>
        </mc:Fallback>
      </mc:AlternateContent>
      <p:cxnSp>
        <p:nvCxnSpPr>
          <p:cNvPr id="60" name="Straight Arrow Connector 59"/>
          <p:cNvCxnSpPr/>
          <p:nvPr/>
        </p:nvCxnSpPr>
        <p:spPr bwMode="auto">
          <a:xfrm flipH="1">
            <a:off x="6083107" y="3733800"/>
            <a:ext cx="1" cy="914400"/>
          </a:xfrm>
          <a:prstGeom prst="straightConnector1">
            <a:avLst/>
          </a:prstGeom>
          <a:noFill/>
          <a:ln w="57150">
            <a:solidFill>
              <a:srgbClr val="000000"/>
            </a:solidFill>
            <a:miter lim="800000"/>
            <a:headEnd type="none" w="med" len="med"/>
            <a:tailEnd type="triangle"/>
          </a:ln>
          <a:effectLst/>
        </p:spPr>
      </p:cxnSp>
    </p:spTree>
    <p:extLst>
      <p:ext uri="{BB962C8B-B14F-4D97-AF65-F5344CB8AC3E}">
        <p14:creationId xmlns:p14="http://schemas.microsoft.com/office/powerpoint/2010/main" val="96555631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USEAMSFONTS" val="True"/>
  <p:tag name="USEBOLDAMS" val="False"/>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 name="FIRSTMARKUSP@OKII9FVF81V9GRWB" val="4070"/>
  <p:tag name="DEFAULTDISPLAYSOURCE" val="\documentclass{slides}\pagestyle{empty}&#10;\begin{document}&#10;&#10;\end{document}&#10;"/>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ETH Course">
  <a:themeElements>
    <a:clrScheme name="ETH">
      <a:dk1>
        <a:srgbClr val="000000"/>
      </a:dk1>
      <a:lt1>
        <a:srgbClr val="FFFFFF"/>
      </a:lt1>
      <a:dk2>
        <a:srgbClr val="002B5F"/>
      </a:dk2>
      <a:lt2>
        <a:srgbClr val="808080"/>
      </a:lt2>
      <a:accent1>
        <a:srgbClr val="4F0E2B"/>
      </a:accent1>
      <a:accent2>
        <a:srgbClr val="005C3C"/>
      </a:accent2>
      <a:accent3>
        <a:srgbClr val="A03232"/>
      </a:accent3>
      <a:accent4>
        <a:srgbClr val="F7F0BC"/>
      </a:accent4>
      <a:accent5>
        <a:srgbClr val="C8DEC8"/>
      </a:accent5>
      <a:accent6>
        <a:srgbClr val="D6D6F5"/>
      </a:accent6>
      <a:hlink>
        <a:srgbClr val="A71D5B"/>
      </a:hlink>
      <a:folHlink>
        <a:srgbClr val="A71D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w="6350">
          <a:solidFill>
            <a:schemeClr val="tx1">
              <a:lumMod val="50000"/>
              <a:lumOff val="50000"/>
            </a:schemeClr>
          </a:solidFill>
        </a:ln>
      </a:spPr>
      <a:bodyPr>
        <a:spAutoFit/>
      </a:bodyPr>
      <a:lstStyle>
        <a:defPPr>
          <a:defRPr sz="1800" dirty="0">
            <a:latin typeface="Consolas" pitchFamily="49" charset="0"/>
            <a:cs typeface="Consolas" pitchFamily="49" charset="0"/>
          </a:defRPr>
        </a:defPPr>
      </a:lstStyle>
    </a:spDef>
    <a:lnDef>
      <a:spPr bwMode="auto">
        <a:noFill/>
        <a:ln w="12700">
          <a:solidFill>
            <a:srgbClr val="000000"/>
          </a:solidFill>
          <a:miter lim="800000"/>
          <a:headEnd type="none" w="med" len="med"/>
          <a:tailEnd type="none" w="med" len="med"/>
        </a:ln>
        <a:effectLst/>
      </a:spPr>
      <a:bodyPr/>
      <a:lstStyle/>
    </a:lnDef>
    <a:txDef>
      <a:spPr bwMode="auto">
        <a:noFill/>
        <a:ln w="6350">
          <a:noFill/>
        </a:ln>
        <a:effectLst/>
      </a:spPr>
      <a:bodyPr wrap="none" rtlCol="0">
        <a:spAutoFit/>
      </a:bodyPr>
      <a:lstStyle>
        <a:defPPr>
          <a:defRPr sz="2000" dirty="0" smtClean="0">
            <a:latin typeface="+mn-lt"/>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ETH Course</Template>
  <TotalTime>361</TotalTime>
  <Words>1148</Words>
  <Application>Microsoft Macintosh PowerPoint</Application>
  <PresentationFormat>On-screen Show (4:3)</PresentationFormat>
  <Paragraphs>194</Paragraphs>
  <Slides>14</Slides>
  <Notes>13</Notes>
  <HiddenSlides>1</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14</vt:i4>
      </vt:variant>
    </vt:vector>
  </HeadingPairs>
  <TitlesOfParts>
    <vt:vector size="31" baseType="lpstr">
      <vt:lpstr>Arial Narrow</vt:lpstr>
      <vt:lpstr>Calibri</vt:lpstr>
      <vt:lpstr>Cambria Math</vt:lpstr>
      <vt:lpstr>CMBX12</vt:lpstr>
      <vt:lpstr>CMEX10</vt:lpstr>
      <vt:lpstr>CMMI8</vt:lpstr>
      <vt:lpstr>CMSY8</vt:lpstr>
      <vt:lpstr>Consolas</vt:lpstr>
      <vt:lpstr>Courier New</vt:lpstr>
      <vt:lpstr>DejaVu Sans</vt:lpstr>
      <vt:lpstr>LCMSS8</vt:lpstr>
      <vt:lpstr>Mangal</vt:lpstr>
      <vt:lpstr>Times New Roman</vt:lpstr>
      <vt:lpstr>Wingdings</vt:lpstr>
      <vt:lpstr>Wingdings 2</vt:lpstr>
      <vt:lpstr>Arial</vt:lpstr>
      <vt:lpstr>ETH Course</vt:lpstr>
      <vt:lpstr>Fast N2 t-distributed Stochastic Neighbor Embedding Andreas Blöchinger Marc Fischer Alberto Montes Marko P. Trauber</vt:lpstr>
      <vt:lpstr>Algorithm</vt:lpstr>
      <vt:lpstr>Algorithm on MNIST</vt:lpstr>
      <vt:lpstr>Algorithm as we implemented it</vt:lpstr>
      <vt:lpstr>PowerPoint Presentation</vt:lpstr>
      <vt:lpstr>Experimental Setup</vt:lpstr>
      <vt:lpstr>Part 1: Data preprocessing</vt:lpstr>
      <vt:lpstr>Part 1: Optimized Version, Normalization</vt:lpstr>
      <vt:lpstr>Part 1: Optimized Version, Distance</vt:lpstr>
      <vt:lpstr>PowerPoint Presentation</vt:lpstr>
      <vt:lpstr>Part 3: Training Loop</vt:lpstr>
      <vt:lpstr>Part 3: Training Loop</vt:lpstr>
      <vt:lpstr>Overall</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Write Fast Numerical Code</dc:title>
  <dc:creator>Markus Pueschel</dc:creator>
  <dc:description>Redesign of slides created by Randal E. Bryant and David R. O'Hallaron</dc:description>
  <cp:lastModifiedBy>Microsoft Office User</cp:lastModifiedBy>
  <cp:revision>1156</cp:revision>
  <cp:lastPrinted>1999-09-20T15:19:18Z</cp:lastPrinted>
  <dcterms:created xsi:type="dcterms:W3CDTF">2009-01-12T00:38:48Z</dcterms:created>
  <dcterms:modified xsi:type="dcterms:W3CDTF">2017-05-28T18:22:44Z</dcterms:modified>
</cp:coreProperties>
</file>